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sldIdLst>
    <p:sldId id="289" r:id="rId2"/>
    <p:sldId id="257" r:id="rId3"/>
    <p:sldId id="288" r:id="rId4"/>
    <p:sldId id="283" r:id="rId5"/>
    <p:sldId id="256" r:id="rId6"/>
    <p:sldId id="260" r:id="rId7"/>
    <p:sldId id="286" r:id="rId8"/>
    <p:sldId id="261" r:id="rId9"/>
    <p:sldId id="262" r:id="rId10"/>
    <p:sldId id="263" r:id="rId11"/>
    <p:sldId id="264" r:id="rId12"/>
    <p:sldId id="265" r:id="rId13"/>
    <p:sldId id="279" r:id="rId14"/>
    <p:sldId id="284" r:id="rId15"/>
    <p:sldId id="267" r:id="rId16"/>
    <p:sldId id="285" r:id="rId17"/>
    <p:sldId id="269" r:id="rId18"/>
    <p:sldId id="268" r:id="rId19"/>
    <p:sldId id="287" r:id="rId20"/>
    <p:sldId id="280" r:id="rId21"/>
    <p:sldId id="282" r:id="rId22"/>
    <p:sldId id="271" r:id="rId23"/>
    <p:sldId id="272" r:id="rId24"/>
    <p:sldId id="273" r:id="rId25"/>
    <p:sldId id="274" r:id="rId26"/>
    <p:sldId id="275" r:id="rId27"/>
    <p:sldId id="276" r:id="rId2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D0AA1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2" d="100"/>
          <a:sy n="72" d="100"/>
        </p:scale>
        <p:origin x="-104" y="-4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interSettings" Target="printerSettings/printerSettings1.bin"/><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6FFC112-948A-4347-8DEA-D5F9237590DD}" type="datetimeFigureOut">
              <a:rPr lang="en-US" smtClean="0"/>
              <a:t>15/03/2015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2FCF8E8-5625-8540-8F64-5863AB91660A}" type="slidenum">
              <a:rPr lang="en-US" smtClean="0"/>
              <a:t>‹#›</a:t>
            </a:fld>
            <a:endParaRPr lang="en-US"/>
          </a:p>
        </p:txBody>
      </p:sp>
    </p:spTree>
    <p:extLst>
      <p:ext uri="{BB962C8B-B14F-4D97-AF65-F5344CB8AC3E}">
        <p14:creationId xmlns:p14="http://schemas.microsoft.com/office/powerpoint/2010/main" val="258617809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38ED4E1-E664-3047-A02F-D1D6B7DB78C5}" type="slidenum">
              <a:rPr lang="en-US"/>
              <a:pPr>
                <a:defRPr/>
              </a:pPr>
              <a:t>2</a:t>
            </a:fld>
            <a:endParaRPr lang="en-US"/>
          </a:p>
        </p:txBody>
      </p:sp>
      <p:sp>
        <p:nvSpPr>
          <p:cNvPr id="9113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91139" name="Rectangle 3"/>
          <p:cNvSpPr>
            <a:spLocks noGrp="1" noChangeArrowheads="1"/>
          </p:cNvSpPr>
          <p:nvPr>
            <p:ph type="body" idx="1"/>
          </p:nvPr>
        </p:nvSpPr>
        <p:spPr/>
        <p:txBody>
          <a:bodyPr/>
          <a:lstStyle/>
          <a:p>
            <a:pPr eaLnBrk="1" hangingPunct="1">
              <a:defRPr/>
            </a:pPr>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2C9F594-340B-4932-BEAA-7ACB809104D2}" type="slidenum">
              <a:rPr lang="en-US"/>
              <a:pPr/>
              <a:t>13</a:t>
            </a:fld>
            <a:endParaRPr lang="en-US"/>
          </a:p>
        </p:txBody>
      </p:sp>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p:txBody>
          <a:bodyPr/>
          <a:lstStyle/>
          <a:p>
            <a:r>
              <a:rPr lang="en-US" dirty="0" smtClean="0"/>
              <a:t>Watch video clips. Complete page 3</a:t>
            </a: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as many different pollen grains as there</a:t>
            </a:r>
            <a:r>
              <a:rPr lang="en-US" baseline="0" dirty="0" smtClean="0"/>
              <a:t> are flowering plants and as such these provide valuable tools in branches of science like forensics and taxonomy, the science of classifying organisms.</a:t>
            </a:r>
            <a:endParaRPr lang="en-US" dirty="0"/>
          </a:p>
        </p:txBody>
      </p:sp>
      <p:sp>
        <p:nvSpPr>
          <p:cNvPr id="4" name="Slide Number Placeholder 3"/>
          <p:cNvSpPr>
            <a:spLocks noGrp="1"/>
          </p:cNvSpPr>
          <p:nvPr>
            <p:ph type="sldNum" sz="quarter" idx="10"/>
          </p:nvPr>
        </p:nvSpPr>
        <p:spPr/>
        <p:txBody>
          <a:bodyPr/>
          <a:lstStyle/>
          <a:p>
            <a:fld id="{12FCF8E8-5625-8540-8F64-5863AB91660A}" type="slidenum">
              <a:rPr lang="en-US" smtClean="0"/>
              <a:t>14</a:t>
            </a:fld>
            <a:endParaRPr lang="en-US"/>
          </a:p>
        </p:txBody>
      </p:sp>
    </p:spTree>
    <p:extLst>
      <p:ext uri="{BB962C8B-B14F-4D97-AF65-F5344CB8AC3E}">
        <p14:creationId xmlns:p14="http://schemas.microsoft.com/office/powerpoint/2010/main" val="4245637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531E1C3-ACF0-6D4F-87C0-3A28253922BF}" type="slidenum">
              <a:rPr lang="en-US"/>
              <a:pPr>
                <a:defRPr/>
              </a:pPr>
              <a:t>15</a:t>
            </a:fld>
            <a:endParaRPr lang="en-US"/>
          </a:p>
        </p:txBody>
      </p:sp>
      <p:sp>
        <p:nvSpPr>
          <p:cNvPr id="10445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04451" name="Rectangle 3"/>
          <p:cNvSpPr>
            <a:spLocks noGrp="1" noChangeArrowheads="1"/>
          </p:cNvSpPr>
          <p:nvPr>
            <p:ph type="body" idx="1"/>
          </p:nvPr>
        </p:nvSpPr>
        <p:spPr/>
        <p:txBody>
          <a:bodyPr/>
          <a:lstStyle/>
          <a:p>
            <a:pPr eaLnBrk="1" hangingPunct="1">
              <a:defRPr/>
            </a:pP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80746E4-3D6F-A14B-940B-BC32E84E24A9}" type="slidenum">
              <a:rPr lang="en-US"/>
              <a:pPr>
                <a:defRPr/>
              </a:pPr>
              <a:t>17</a:t>
            </a:fld>
            <a:endParaRPr lang="en-US"/>
          </a:p>
        </p:txBody>
      </p:sp>
      <p:sp>
        <p:nvSpPr>
          <p:cNvPr id="10649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06499" name="Rectangle 3"/>
          <p:cNvSpPr>
            <a:spLocks noGrp="1" noChangeArrowheads="1"/>
          </p:cNvSpPr>
          <p:nvPr>
            <p:ph type="body" idx="1"/>
          </p:nvPr>
        </p:nvSpPr>
        <p:spPr/>
        <p:txBody>
          <a:bodyPr/>
          <a:lstStyle/>
          <a:p>
            <a:pPr eaLnBrk="1" hangingPunct="1">
              <a:defRPr/>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5EB1A13-2510-0F40-BA88-1B34DCC2D5E2}" type="slidenum">
              <a:rPr lang="en-US"/>
              <a:pPr>
                <a:defRPr/>
              </a:pPr>
              <a:t>18</a:t>
            </a:fld>
            <a:endParaRPr lang="en-US"/>
          </a:p>
        </p:txBody>
      </p:sp>
      <p:sp>
        <p:nvSpPr>
          <p:cNvPr id="10547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05475" name="Rectangle 3"/>
          <p:cNvSpPr>
            <a:spLocks noGrp="1" noChangeArrowheads="1"/>
          </p:cNvSpPr>
          <p:nvPr>
            <p:ph type="body" idx="1"/>
          </p:nvPr>
        </p:nvSpPr>
        <p:spPr/>
        <p:txBody>
          <a:bodyPr/>
          <a:lstStyle/>
          <a:p>
            <a:pPr eaLnBrk="1" hangingPunct="1">
              <a:defRPr/>
            </a:pP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Identify reproductive parts on wind and insect pollinated flowers.</a:t>
            </a:r>
          </a:p>
          <a:p>
            <a:r>
              <a:rPr lang="en-US" dirty="0" smtClean="0"/>
              <a:t>Then complete page 4</a:t>
            </a:r>
            <a:endParaRPr lang="en-US" dirty="0"/>
          </a:p>
        </p:txBody>
      </p:sp>
      <p:sp>
        <p:nvSpPr>
          <p:cNvPr id="4" name="Slide Number Placeholder 3"/>
          <p:cNvSpPr>
            <a:spLocks noGrp="1"/>
          </p:cNvSpPr>
          <p:nvPr>
            <p:ph type="sldNum" sz="quarter" idx="10"/>
          </p:nvPr>
        </p:nvSpPr>
        <p:spPr/>
        <p:txBody>
          <a:bodyPr/>
          <a:lstStyle/>
          <a:p>
            <a:fld id="{12FCF8E8-5625-8540-8F64-5863AB91660A}" type="slidenum">
              <a:rPr lang="en-US" smtClean="0"/>
              <a:t>19</a:t>
            </a:fld>
            <a:endParaRPr lang="en-US"/>
          </a:p>
        </p:txBody>
      </p:sp>
    </p:spTree>
    <p:extLst>
      <p:ext uri="{BB962C8B-B14F-4D97-AF65-F5344CB8AC3E}">
        <p14:creationId xmlns:p14="http://schemas.microsoft.com/office/powerpoint/2010/main" val="33254326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2C9F594-340B-4932-BEAA-7ACB809104D2}" type="slidenum">
              <a:rPr lang="en-US"/>
              <a:pPr/>
              <a:t>20</a:t>
            </a:fld>
            <a:endParaRPr lang="en-US"/>
          </a:p>
        </p:txBody>
      </p:sp>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p:txBody>
          <a:bodyPr/>
          <a:lstStyle/>
          <a:p>
            <a:r>
              <a:rPr lang="en-US" dirty="0" smtClean="0"/>
              <a:t>Why is this desirable</a:t>
            </a:r>
            <a:r>
              <a:rPr lang="en-US" baseline="0" dirty="0" smtClean="0"/>
              <a:t> for plants?</a:t>
            </a:r>
          </a:p>
          <a:p>
            <a:r>
              <a:rPr lang="en-US" baseline="0" dirty="0" smtClean="0"/>
              <a:t>Pair and share – how do you think plants could ensure that this happens.</a:t>
            </a: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1230E7-1CED-4B03-AE83-3F6254589BDE}" type="slidenum">
              <a:rPr lang="en-US"/>
              <a:pPr/>
              <a:t>21</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B463190-EB81-204D-B7FB-103F8BAB3DC1}" type="slidenum">
              <a:rPr lang="en-US"/>
              <a:pPr>
                <a:defRPr/>
              </a:pPr>
              <a:t>22</a:t>
            </a:fld>
            <a:endParaRPr lang="en-US"/>
          </a:p>
        </p:txBody>
      </p:sp>
      <p:sp>
        <p:nvSpPr>
          <p:cNvPr id="10854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08547" name="Rectangle 3"/>
          <p:cNvSpPr>
            <a:spLocks noGrp="1" noChangeArrowheads="1"/>
          </p:cNvSpPr>
          <p:nvPr>
            <p:ph type="body" idx="1"/>
          </p:nvPr>
        </p:nvSpPr>
        <p:spPr/>
        <p:txBody>
          <a:bodyPr/>
          <a:lstStyle/>
          <a:p>
            <a:pPr eaLnBrk="1" hangingPunct="1">
              <a:defRPr/>
            </a:pPr>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BF7E2C2D-A5B5-2F43-B776-F723B141231E}" type="slidenum">
              <a:rPr lang="en-US"/>
              <a:pPr>
                <a:defRPr/>
              </a:pPr>
              <a:t>23</a:t>
            </a:fld>
            <a:endParaRPr lang="en-US"/>
          </a:p>
        </p:txBody>
      </p:sp>
      <p:sp>
        <p:nvSpPr>
          <p:cNvPr id="10957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09571" name="Rectangle 3"/>
          <p:cNvSpPr>
            <a:spLocks noGrp="1" noChangeArrowheads="1"/>
          </p:cNvSpPr>
          <p:nvPr>
            <p:ph type="body" idx="1"/>
          </p:nvPr>
        </p:nvSpPr>
        <p:spPr/>
        <p:txBody>
          <a:bodyPr/>
          <a:lstStyle/>
          <a:p>
            <a:pPr eaLnBrk="1" hangingPunct="1">
              <a:defRPr/>
            </a:pPr>
            <a:r>
              <a:rPr lang="en-US" dirty="0" smtClean="0"/>
              <a:t>Complete page 5.</a:t>
            </a:r>
          </a:p>
          <a:p>
            <a:pPr eaLnBrk="1" hangingPunct="1">
              <a:defRPr/>
            </a:pPr>
            <a:r>
              <a:rPr lang="en-US" dirty="0" smtClean="0"/>
              <a:t>Carry</a:t>
            </a:r>
            <a:r>
              <a:rPr lang="en-US" baseline="0" dirty="0" smtClean="0"/>
              <a:t> out activity on making </a:t>
            </a:r>
            <a:r>
              <a:rPr lang="en-US" baseline="0" smtClean="0"/>
              <a:t>a flower.</a:t>
            </a: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Do you know how many species</a:t>
            </a:r>
            <a:r>
              <a:rPr lang="en-US" baseline="0" dirty="0" smtClean="0"/>
              <a:t> of flowering plant there are?  Over a ¼ million.</a:t>
            </a:r>
          </a:p>
          <a:p>
            <a:r>
              <a:rPr lang="en-US" baseline="0" dirty="0" smtClean="0"/>
              <a:t>For a plant to produce flowers it represents a huge investment in energy.  So why do they do it? And the answer like it is to many of life's questions is sex.  They need to be able to spread and mix their genes in order that they can adapt to different environmental niches.</a:t>
            </a:r>
            <a:endParaRPr lang="en-US" dirty="0"/>
          </a:p>
        </p:txBody>
      </p:sp>
      <p:sp>
        <p:nvSpPr>
          <p:cNvPr id="4" name="Slide Number Placeholder 3"/>
          <p:cNvSpPr>
            <a:spLocks noGrp="1"/>
          </p:cNvSpPr>
          <p:nvPr>
            <p:ph type="sldNum" sz="quarter" idx="10"/>
          </p:nvPr>
        </p:nvSpPr>
        <p:spPr/>
        <p:txBody>
          <a:bodyPr/>
          <a:lstStyle/>
          <a:p>
            <a:fld id="{12FCF8E8-5625-8540-8F64-5863AB91660A}" type="slidenum">
              <a:rPr lang="en-US" smtClean="0"/>
              <a:t>3</a:t>
            </a:fld>
            <a:endParaRPr lang="en-US"/>
          </a:p>
        </p:txBody>
      </p:sp>
    </p:spTree>
    <p:extLst>
      <p:ext uri="{BB962C8B-B14F-4D97-AF65-F5344CB8AC3E}">
        <p14:creationId xmlns:p14="http://schemas.microsoft.com/office/powerpoint/2010/main" val="25290471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F99392E-76EB-4C44-83EB-16F03497E494}" type="slidenum">
              <a:rPr lang="en-US"/>
              <a:pPr>
                <a:defRPr/>
              </a:pPr>
              <a:t>24</a:t>
            </a:fld>
            <a:endParaRPr lang="en-US"/>
          </a:p>
        </p:txBody>
      </p:sp>
      <p:sp>
        <p:nvSpPr>
          <p:cNvPr id="11161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11619" name="Rectangle 3"/>
          <p:cNvSpPr>
            <a:spLocks noGrp="1" noChangeArrowheads="1"/>
          </p:cNvSpPr>
          <p:nvPr>
            <p:ph type="body" idx="1"/>
          </p:nvPr>
        </p:nvSpPr>
        <p:spPr/>
        <p:txBody>
          <a:bodyPr/>
          <a:lstStyle/>
          <a:p>
            <a:pPr eaLnBrk="1" hangingPunct="1">
              <a:defRPr/>
            </a:pPr>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05DE8F0-C6A6-A743-8D62-7F8EBC5EA257}" type="slidenum">
              <a:rPr lang="en-US"/>
              <a:pPr>
                <a:defRPr/>
              </a:pPr>
              <a:t>25</a:t>
            </a:fld>
            <a:endParaRPr lang="en-US"/>
          </a:p>
        </p:txBody>
      </p:sp>
      <p:sp>
        <p:nvSpPr>
          <p:cNvPr id="11264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12643" name="Rectangle 3"/>
          <p:cNvSpPr>
            <a:spLocks noGrp="1" noChangeArrowheads="1"/>
          </p:cNvSpPr>
          <p:nvPr>
            <p:ph type="body" idx="1"/>
          </p:nvPr>
        </p:nvSpPr>
        <p:spPr/>
        <p:txBody>
          <a:bodyPr/>
          <a:lstStyle/>
          <a:p>
            <a:pPr eaLnBrk="1" hangingPunct="1">
              <a:defRPr/>
            </a:pPr>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EA8AB57-86E9-A24F-901C-10B407D10448}" type="slidenum">
              <a:rPr lang="en-US"/>
              <a:pPr>
                <a:defRPr/>
              </a:pPr>
              <a:t>26</a:t>
            </a:fld>
            <a:endParaRPr lang="en-US"/>
          </a:p>
        </p:txBody>
      </p:sp>
      <p:sp>
        <p:nvSpPr>
          <p:cNvPr id="11366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13667" name="Rectangle 3"/>
          <p:cNvSpPr>
            <a:spLocks noGrp="1" noChangeArrowheads="1"/>
          </p:cNvSpPr>
          <p:nvPr>
            <p:ph type="body" idx="1"/>
          </p:nvPr>
        </p:nvSpPr>
        <p:spPr/>
        <p:txBody>
          <a:bodyPr/>
          <a:lstStyle/>
          <a:p>
            <a:pPr eaLnBrk="1" hangingPunct="1">
              <a:defRPr/>
            </a:pPr>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F9BE450-3898-B442-ACD5-E59864CC685D}" type="slidenum">
              <a:rPr lang="en-US"/>
              <a:pPr>
                <a:defRPr/>
              </a:pPr>
              <a:t>27</a:t>
            </a:fld>
            <a:endParaRPr lang="en-US"/>
          </a:p>
        </p:txBody>
      </p:sp>
      <p:sp>
        <p:nvSpPr>
          <p:cNvPr id="11469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14691" name="Rectangle 3"/>
          <p:cNvSpPr>
            <a:spLocks noGrp="1" noChangeArrowheads="1"/>
          </p:cNvSpPr>
          <p:nvPr>
            <p:ph type="body" idx="1"/>
          </p:nvPr>
        </p:nvSpPr>
        <p:spPr/>
        <p:txBody>
          <a:bodyPr/>
          <a:lstStyle/>
          <a:p>
            <a:pPr eaLnBrk="1" hangingPunct="1">
              <a:defRPr/>
            </a:pP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FF292550-02A4-4A4B-9C02-DB4E9455770E}" type="slidenum">
              <a:rPr lang="en-US"/>
              <a:pPr>
                <a:defRPr/>
              </a:pPr>
              <a:t>6</a:t>
            </a:fld>
            <a:endParaRPr lang="en-US"/>
          </a:p>
        </p:txBody>
      </p:sp>
      <p:sp>
        <p:nvSpPr>
          <p:cNvPr id="9728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97283" name="Rectangle 3"/>
          <p:cNvSpPr>
            <a:spLocks noGrp="1" noChangeArrowheads="1"/>
          </p:cNvSpPr>
          <p:nvPr>
            <p:ph type="body" idx="1"/>
          </p:nvPr>
        </p:nvSpPr>
        <p:spPr/>
        <p:txBody>
          <a:bodyPr/>
          <a:lstStyle/>
          <a:p>
            <a:pPr eaLnBrk="1" hangingPunct="1">
              <a:defRPr/>
            </a:pPr>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Complete page</a:t>
            </a:r>
            <a:r>
              <a:rPr lang="en-US" baseline="0" dirty="0" smtClean="0"/>
              <a:t> 2 then review quiz</a:t>
            </a:r>
            <a:endParaRPr lang="en-US" dirty="0"/>
          </a:p>
        </p:txBody>
      </p:sp>
      <p:sp>
        <p:nvSpPr>
          <p:cNvPr id="4" name="Slide Number Placeholder 3"/>
          <p:cNvSpPr>
            <a:spLocks noGrp="1"/>
          </p:cNvSpPr>
          <p:nvPr>
            <p:ph type="sldNum" sz="quarter" idx="10"/>
          </p:nvPr>
        </p:nvSpPr>
        <p:spPr/>
        <p:txBody>
          <a:bodyPr/>
          <a:lstStyle/>
          <a:p>
            <a:fld id="{12FCF8E8-5625-8540-8F64-5863AB91660A}" type="slidenum">
              <a:rPr lang="en-US" smtClean="0"/>
              <a:t>7</a:t>
            </a:fld>
            <a:endParaRPr lang="en-US"/>
          </a:p>
        </p:txBody>
      </p:sp>
    </p:spTree>
    <p:extLst>
      <p:ext uri="{BB962C8B-B14F-4D97-AF65-F5344CB8AC3E}">
        <p14:creationId xmlns:p14="http://schemas.microsoft.com/office/powerpoint/2010/main" val="13315978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6F76FC8B-0938-F243-85A4-E86E33C4CD0A}" type="slidenum">
              <a:rPr lang="en-US"/>
              <a:pPr>
                <a:defRPr/>
              </a:pPr>
              <a:t>8</a:t>
            </a:fld>
            <a:endParaRPr lang="en-US"/>
          </a:p>
        </p:txBody>
      </p:sp>
      <p:sp>
        <p:nvSpPr>
          <p:cNvPr id="9830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98307" name="Rectangle 3"/>
          <p:cNvSpPr>
            <a:spLocks noGrp="1" noChangeArrowheads="1"/>
          </p:cNvSpPr>
          <p:nvPr>
            <p:ph type="body" idx="1"/>
          </p:nvPr>
        </p:nvSpPr>
        <p:spPr/>
        <p:txBody>
          <a:bodyPr/>
          <a:lstStyle/>
          <a:p>
            <a:pPr eaLnBrk="1" hangingPunct="1">
              <a:defRPr/>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109C3C2-F892-954A-BE99-42B308102C73}" type="slidenum">
              <a:rPr lang="en-US"/>
              <a:pPr>
                <a:defRPr/>
              </a:pPr>
              <a:t>9</a:t>
            </a:fld>
            <a:endParaRPr lang="en-US"/>
          </a:p>
        </p:txBody>
      </p:sp>
      <p:sp>
        <p:nvSpPr>
          <p:cNvPr id="9933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99331" name="Rectangle 3"/>
          <p:cNvSpPr>
            <a:spLocks noGrp="1" noChangeArrowheads="1"/>
          </p:cNvSpPr>
          <p:nvPr>
            <p:ph type="body" idx="1"/>
          </p:nvPr>
        </p:nvSpPr>
        <p:spPr/>
        <p:txBody>
          <a:bodyPr/>
          <a:lstStyle/>
          <a:p>
            <a:pPr eaLnBrk="1" hangingPunct="1">
              <a:defRPr/>
            </a:pP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F94DF27-6C57-6D49-BAF6-08E7B1F597EE}" type="slidenum">
              <a:rPr lang="en-US"/>
              <a:pPr>
                <a:defRPr/>
              </a:pPr>
              <a:t>10</a:t>
            </a:fld>
            <a:endParaRPr lang="en-US"/>
          </a:p>
        </p:txBody>
      </p:sp>
      <p:sp>
        <p:nvSpPr>
          <p:cNvPr id="10035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00355" name="Rectangle 3"/>
          <p:cNvSpPr>
            <a:spLocks noGrp="1" noChangeArrowheads="1"/>
          </p:cNvSpPr>
          <p:nvPr>
            <p:ph type="body" idx="1"/>
          </p:nvPr>
        </p:nvSpPr>
        <p:spPr/>
        <p:txBody>
          <a:bodyPr/>
          <a:lstStyle/>
          <a:p>
            <a:pPr eaLnBrk="1" hangingPunct="1">
              <a:defRPr/>
            </a:pP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F72616D-62BF-0F47-B54F-67485574E014}" type="slidenum">
              <a:rPr lang="en-US"/>
              <a:pPr>
                <a:defRPr/>
              </a:pPr>
              <a:t>11</a:t>
            </a:fld>
            <a:endParaRPr lang="en-US"/>
          </a:p>
        </p:txBody>
      </p:sp>
      <p:sp>
        <p:nvSpPr>
          <p:cNvPr id="10137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01379" name="Rectangle 3"/>
          <p:cNvSpPr>
            <a:spLocks noGrp="1" noChangeArrowheads="1"/>
          </p:cNvSpPr>
          <p:nvPr>
            <p:ph type="body" idx="1"/>
          </p:nvPr>
        </p:nvSpPr>
        <p:spPr/>
        <p:txBody>
          <a:bodyPr/>
          <a:lstStyle/>
          <a:p>
            <a:pPr eaLnBrk="1" hangingPunct="1">
              <a:defRPr/>
            </a:pP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E2A343C-E816-5843-83E7-8BF4AB5CD82D}" type="slidenum">
              <a:rPr lang="en-US"/>
              <a:pPr>
                <a:defRPr/>
              </a:pPr>
              <a:t>12</a:t>
            </a:fld>
            <a:endParaRPr lang="en-US"/>
          </a:p>
        </p:txBody>
      </p:sp>
      <p:sp>
        <p:nvSpPr>
          <p:cNvPr id="10240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02403" name="Rectangle 3"/>
          <p:cNvSpPr>
            <a:spLocks noGrp="1" noChangeArrowheads="1"/>
          </p:cNvSpPr>
          <p:nvPr>
            <p:ph type="body" idx="1"/>
          </p:nvPr>
        </p:nvSpPr>
        <p:spPr/>
        <p:txBody>
          <a:bodyPr/>
          <a:lstStyle/>
          <a:p>
            <a:pPr eaLnBrk="1" hangingPunct="1">
              <a:defRPr/>
            </a:pPr>
            <a:r>
              <a:rPr lang="en-US" dirty="0" smtClean="0"/>
              <a:t>In</a:t>
            </a:r>
            <a:r>
              <a:rPr lang="en-US" baseline="0" dirty="0" smtClean="0"/>
              <a:t> an endeavor to mix and spread their genes plant adopt different strategies – they either use wind or insects. </a:t>
            </a:r>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x-none"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x-none" smtClean="0"/>
              <a:t>Click to edit Master subtitle style</a:t>
            </a:r>
            <a:endParaRPr lang="en-US"/>
          </a:p>
        </p:txBody>
      </p:sp>
      <p:sp>
        <p:nvSpPr>
          <p:cNvPr id="4" name="Date Placeholder 3"/>
          <p:cNvSpPr>
            <a:spLocks noGrp="1"/>
          </p:cNvSpPr>
          <p:nvPr>
            <p:ph type="dt" sz="half" idx="10"/>
          </p:nvPr>
        </p:nvSpPr>
        <p:spPr/>
        <p:txBody>
          <a:bodyPr/>
          <a:lstStyle/>
          <a:p>
            <a:fld id="{A3BBF224-3481-BF49-8321-376EB3CE05E6}" type="datetimeFigureOut">
              <a:rPr lang="en-US" smtClean="0"/>
              <a:t>15/03/2015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B969B4-5F49-BD4A-A0B4-DA3C8BB75967}" type="slidenum">
              <a:rPr lang="en-US" smtClean="0"/>
              <a:t>‹#›</a:t>
            </a:fld>
            <a:endParaRPr lang="en-US"/>
          </a:p>
        </p:txBody>
      </p:sp>
    </p:spTree>
    <p:extLst>
      <p:ext uri="{BB962C8B-B14F-4D97-AF65-F5344CB8AC3E}">
        <p14:creationId xmlns:p14="http://schemas.microsoft.com/office/powerpoint/2010/main" val="14644298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10"/>
          </p:nvPr>
        </p:nvSpPr>
        <p:spPr/>
        <p:txBody>
          <a:bodyPr/>
          <a:lstStyle/>
          <a:p>
            <a:fld id="{A3BBF224-3481-BF49-8321-376EB3CE05E6}" type="datetimeFigureOut">
              <a:rPr lang="en-US" smtClean="0"/>
              <a:t>15/03/2015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B969B4-5F49-BD4A-A0B4-DA3C8BB75967}" type="slidenum">
              <a:rPr lang="en-US" smtClean="0"/>
              <a:t>‹#›</a:t>
            </a:fld>
            <a:endParaRPr lang="en-US"/>
          </a:p>
        </p:txBody>
      </p:sp>
    </p:spTree>
    <p:extLst>
      <p:ext uri="{BB962C8B-B14F-4D97-AF65-F5344CB8AC3E}">
        <p14:creationId xmlns:p14="http://schemas.microsoft.com/office/powerpoint/2010/main" val="21810022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x-none"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10"/>
          </p:nvPr>
        </p:nvSpPr>
        <p:spPr/>
        <p:txBody>
          <a:bodyPr/>
          <a:lstStyle/>
          <a:p>
            <a:fld id="{A3BBF224-3481-BF49-8321-376EB3CE05E6}" type="datetimeFigureOut">
              <a:rPr lang="en-US" smtClean="0"/>
              <a:t>15/03/2015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B969B4-5F49-BD4A-A0B4-DA3C8BB75967}" type="slidenum">
              <a:rPr lang="en-US" smtClean="0"/>
              <a:t>‹#›</a:t>
            </a:fld>
            <a:endParaRPr lang="en-US"/>
          </a:p>
        </p:txBody>
      </p:sp>
    </p:spTree>
    <p:extLst>
      <p:ext uri="{BB962C8B-B14F-4D97-AF65-F5344CB8AC3E}">
        <p14:creationId xmlns:p14="http://schemas.microsoft.com/office/powerpoint/2010/main" val="9173643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0"/>
            <a:ext cx="8229600" cy="1143000"/>
          </a:xfrm>
        </p:spPr>
        <p:txBody>
          <a:bodyPr/>
          <a:lstStyle/>
          <a:p>
            <a:r>
              <a:rPr lang="x-none"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0BF9A708-B640-8046-A566-F94980331510}" type="slidenum">
              <a:rPr lang="en-GB"/>
              <a:pPr>
                <a:defRPr/>
              </a:pPr>
              <a:t>‹#›</a:t>
            </a:fld>
            <a:endParaRPr lang="en-GB"/>
          </a:p>
        </p:txBody>
      </p:sp>
    </p:spTree>
    <p:extLst>
      <p:ext uri="{BB962C8B-B14F-4D97-AF65-F5344CB8AC3E}">
        <p14:creationId xmlns:p14="http://schemas.microsoft.com/office/powerpoint/2010/main" val="22463582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Content Placeholder 2"/>
          <p:cNvSpPr>
            <a:spLocks noGrp="1"/>
          </p:cNvSpPr>
          <p:nvPr>
            <p:ph idx="1"/>
          </p:nvPr>
        </p:nvSpPr>
        <p:spPr/>
        <p:txBody>
          <a:body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10"/>
          </p:nvPr>
        </p:nvSpPr>
        <p:spPr/>
        <p:txBody>
          <a:bodyPr/>
          <a:lstStyle/>
          <a:p>
            <a:fld id="{A3BBF224-3481-BF49-8321-376EB3CE05E6}" type="datetimeFigureOut">
              <a:rPr lang="en-US" smtClean="0"/>
              <a:t>15/03/2015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B969B4-5F49-BD4A-A0B4-DA3C8BB75967}" type="slidenum">
              <a:rPr lang="en-US" smtClean="0"/>
              <a:t>‹#›</a:t>
            </a:fld>
            <a:endParaRPr lang="en-US"/>
          </a:p>
        </p:txBody>
      </p:sp>
    </p:spTree>
    <p:extLst>
      <p:ext uri="{BB962C8B-B14F-4D97-AF65-F5344CB8AC3E}">
        <p14:creationId xmlns:p14="http://schemas.microsoft.com/office/powerpoint/2010/main" val="1352257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x-none"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x-none" smtClean="0"/>
              <a:t>Click to edit Master text styles</a:t>
            </a:r>
          </a:p>
        </p:txBody>
      </p:sp>
      <p:sp>
        <p:nvSpPr>
          <p:cNvPr id="4" name="Date Placeholder 3"/>
          <p:cNvSpPr>
            <a:spLocks noGrp="1"/>
          </p:cNvSpPr>
          <p:nvPr>
            <p:ph type="dt" sz="half" idx="10"/>
          </p:nvPr>
        </p:nvSpPr>
        <p:spPr/>
        <p:txBody>
          <a:bodyPr/>
          <a:lstStyle/>
          <a:p>
            <a:fld id="{A3BBF224-3481-BF49-8321-376EB3CE05E6}" type="datetimeFigureOut">
              <a:rPr lang="en-US" smtClean="0"/>
              <a:t>15/03/2015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B969B4-5F49-BD4A-A0B4-DA3C8BB75967}" type="slidenum">
              <a:rPr lang="en-US" smtClean="0"/>
              <a:t>‹#›</a:t>
            </a:fld>
            <a:endParaRPr lang="en-US"/>
          </a:p>
        </p:txBody>
      </p:sp>
    </p:spTree>
    <p:extLst>
      <p:ext uri="{BB962C8B-B14F-4D97-AF65-F5344CB8AC3E}">
        <p14:creationId xmlns:p14="http://schemas.microsoft.com/office/powerpoint/2010/main" val="891457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5" name="Date Placeholder 4"/>
          <p:cNvSpPr>
            <a:spLocks noGrp="1"/>
          </p:cNvSpPr>
          <p:nvPr>
            <p:ph type="dt" sz="half" idx="10"/>
          </p:nvPr>
        </p:nvSpPr>
        <p:spPr/>
        <p:txBody>
          <a:bodyPr/>
          <a:lstStyle/>
          <a:p>
            <a:fld id="{A3BBF224-3481-BF49-8321-376EB3CE05E6}" type="datetimeFigureOut">
              <a:rPr lang="en-US" smtClean="0"/>
              <a:t>15/03/2015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B969B4-5F49-BD4A-A0B4-DA3C8BB75967}" type="slidenum">
              <a:rPr lang="en-US" smtClean="0"/>
              <a:t>‹#›</a:t>
            </a:fld>
            <a:endParaRPr lang="en-US"/>
          </a:p>
        </p:txBody>
      </p:sp>
    </p:spTree>
    <p:extLst>
      <p:ext uri="{BB962C8B-B14F-4D97-AF65-F5344CB8AC3E}">
        <p14:creationId xmlns:p14="http://schemas.microsoft.com/office/powerpoint/2010/main" val="26301197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x-none"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7" name="Date Placeholder 6"/>
          <p:cNvSpPr>
            <a:spLocks noGrp="1"/>
          </p:cNvSpPr>
          <p:nvPr>
            <p:ph type="dt" sz="half" idx="10"/>
          </p:nvPr>
        </p:nvSpPr>
        <p:spPr/>
        <p:txBody>
          <a:bodyPr/>
          <a:lstStyle/>
          <a:p>
            <a:fld id="{A3BBF224-3481-BF49-8321-376EB3CE05E6}" type="datetimeFigureOut">
              <a:rPr lang="en-US" smtClean="0"/>
              <a:t>15/03/2015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B969B4-5F49-BD4A-A0B4-DA3C8BB75967}" type="slidenum">
              <a:rPr lang="en-US" smtClean="0"/>
              <a:t>‹#›</a:t>
            </a:fld>
            <a:endParaRPr lang="en-US"/>
          </a:p>
        </p:txBody>
      </p:sp>
    </p:spTree>
    <p:extLst>
      <p:ext uri="{BB962C8B-B14F-4D97-AF65-F5344CB8AC3E}">
        <p14:creationId xmlns:p14="http://schemas.microsoft.com/office/powerpoint/2010/main" val="3563985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Date Placeholder 2"/>
          <p:cNvSpPr>
            <a:spLocks noGrp="1"/>
          </p:cNvSpPr>
          <p:nvPr>
            <p:ph type="dt" sz="half" idx="10"/>
          </p:nvPr>
        </p:nvSpPr>
        <p:spPr/>
        <p:txBody>
          <a:bodyPr/>
          <a:lstStyle/>
          <a:p>
            <a:fld id="{A3BBF224-3481-BF49-8321-376EB3CE05E6}" type="datetimeFigureOut">
              <a:rPr lang="en-US" smtClean="0"/>
              <a:t>15/03/2015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B969B4-5F49-BD4A-A0B4-DA3C8BB75967}" type="slidenum">
              <a:rPr lang="en-US" smtClean="0"/>
              <a:t>‹#›</a:t>
            </a:fld>
            <a:endParaRPr lang="en-US"/>
          </a:p>
        </p:txBody>
      </p:sp>
    </p:spTree>
    <p:extLst>
      <p:ext uri="{BB962C8B-B14F-4D97-AF65-F5344CB8AC3E}">
        <p14:creationId xmlns:p14="http://schemas.microsoft.com/office/powerpoint/2010/main" val="32769582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BBF224-3481-BF49-8321-376EB3CE05E6}" type="datetimeFigureOut">
              <a:rPr lang="en-US" smtClean="0"/>
              <a:t>15/03/2015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B969B4-5F49-BD4A-A0B4-DA3C8BB75967}" type="slidenum">
              <a:rPr lang="en-US" smtClean="0"/>
              <a:t>‹#›</a:t>
            </a:fld>
            <a:endParaRPr lang="en-US"/>
          </a:p>
        </p:txBody>
      </p:sp>
    </p:spTree>
    <p:extLst>
      <p:ext uri="{BB962C8B-B14F-4D97-AF65-F5344CB8AC3E}">
        <p14:creationId xmlns:p14="http://schemas.microsoft.com/office/powerpoint/2010/main" val="12027450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x-none"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smtClean="0"/>
              <a:t>Click to edit Master text styles</a:t>
            </a:r>
          </a:p>
        </p:txBody>
      </p:sp>
      <p:sp>
        <p:nvSpPr>
          <p:cNvPr id="5" name="Date Placeholder 4"/>
          <p:cNvSpPr>
            <a:spLocks noGrp="1"/>
          </p:cNvSpPr>
          <p:nvPr>
            <p:ph type="dt" sz="half" idx="10"/>
          </p:nvPr>
        </p:nvSpPr>
        <p:spPr/>
        <p:txBody>
          <a:bodyPr/>
          <a:lstStyle/>
          <a:p>
            <a:fld id="{A3BBF224-3481-BF49-8321-376EB3CE05E6}" type="datetimeFigureOut">
              <a:rPr lang="en-US" smtClean="0"/>
              <a:t>15/03/2015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B969B4-5F49-BD4A-A0B4-DA3C8BB75967}" type="slidenum">
              <a:rPr lang="en-US" smtClean="0"/>
              <a:t>‹#›</a:t>
            </a:fld>
            <a:endParaRPr lang="en-US"/>
          </a:p>
        </p:txBody>
      </p:sp>
    </p:spTree>
    <p:extLst>
      <p:ext uri="{BB962C8B-B14F-4D97-AF65-F5344CB8AC3E}">
        <p14:creationId xmlns:p14="http://schemas.microsoft.com/office/powerpoint/2010/main" val="1582502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x-none"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smtClean="0"/>
              <a:t>Click to edit Master text styles</a:t>
            </a:r>
          </a:p>
        </p:txBody>
      </p:sp>
      <p:sp>
        <p:nvSpPr>
          <p:cNvPr id="5" name="Date Placeholder 4"/>
          <p:cNvSpPr>
            <a:spLocks noGrp="1"/>
          </p:cNvSpPr>
          <p:nvPr>
            <p:ph type="dt" sz="half" idx="10"/>
          </p:nvPr>
        </p:nvSpPr>
        <p:spPr/>
        <p:txBody>
          <a:bodyPr/>
          <a:lstStyle/>
          <a:p>
            <a:fld id="{A3BBF224-3481-BF49-8321-376EB3CE05E6}" type="datetimeFigureOut">
              <a:rPr lang="en-US" smtClean="0"/>
              <a:t>15/03/2015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B969B4-5F49-BD4A-A0B4-DA3C8BB75967}" type="slidenum">
              <a:rPr lang="en-US" smtClean="0"/>
              <a:t>‹#›</a:t>
            </a:fld>
            <a:endParaRPr lang="en-US"/>
          </a:p>
        </p:txBody>
      </p:sp>
    </p:spTree>
    <p:extLst>
      <p:ext uri="{BB962C8B-B14F-4D97-AF65-F5344CB8AC3E}">
        <p14:creationId xmlns:p14="http://schemas.microsoft.com/office/powerpoint/2010/main" val="7196401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0AA1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x-none"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BBF224-3481-BF49-8321-376EB3CE05E6}" type="datetimeFigureOut">
              <a:rPr lang="en-US" smtClean="0"/>
              <a:t>15/03/2015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B969B4-5F49-BD4A-A0B4-DA3C8BB75967}" type="slidenum">
              <a:rPr lang="en-US" smtClean="0"/>
              <a:t>‹#›</a:t>
            </a:fld>
            <a:endParaRPr lang="en-US"/>
          </a:p>
        </p:txBody>
      </p:sp>
    </p:spTree>
    <p:extLst>
      <p:ext uri="{BB962C8B-B14F-4D97-AF65-F5344CB8AC3E}">
        <p14:creationId xmlns:p14="http://schemas.microsoft.com/office/powerpoint/2010/main" val="10349788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6.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hyperlink" Target="http://www.bbc.co.uk/programmes/p0031ctn" TargetMode="External"/><Relationship Id="rId4" Type="http://schemas.openxmlformats.org/officeDocument/2006/relationships/image" Target="../media/image18.jpe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9.png"/></Relationships>
</file>

<file path=ppt/slides/_rels/slide14.xml.rels><?xml version="1.0" encoding="UTF-8" standalone="yes"?>
<Relationships xmlns="http://schemas.openxmlformats.org/package/2006/relationships"><Relationship Id="rId11" Type="http://schemas.openxmlformats.org/officeDocument/2006/relationships/image" Target="../media/image28.png"/><Relationship Id="rId12"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22.png"/><Relationship Id="rId6" Type="http://schemas.openxmlformats.org/officeDocument/2006/relationships/image" Target="../media/image23.png"/><Relationship Id="rId7" Type="http://schemas.openxmlformats.org/officeDocument/2006/relationships/image" Target="../media/image24.png"/><Relationship Id="rId8" Type="http://schemas.openxmlformats.org/officeDocument/2006/relationships/image" Target="../media/image25.png"/><Relationship Id="rId9" Type="http://schemas.openxmlformats.org/officeDocument/2006/relationships/image" Target="../media/image26.png"/><Relationship Id="rId10" Type="http://schemas.openxmlformats.org/officeDocument/2006/relationships/image" Target="../media/image2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image" Target="../media/image34.png"/><Relationship Id="rId1" Type="http://schemas.openxmlformats.org/officeDocument/2006/relationships/slideLayout" Target="../slideLayouts/slideLayout2.xml"/><Relationship Id="rId2" Type="http://schemas.openxmlformats.org/officeDocument/2006/relationships/image" Target="../media/image31.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35.emf"/></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4" Type="http://schemas.microsoft.com/office/2007/relationships/hdphoto" Target="../media/hdphoto2.wdp"/><Relationship Id="rId5" Type="http://schemas.openxmlformats.org/officeDocument/2006/relationships/image" Target="../media/image37.jpe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4" Type="http://schemas.microsoft.com/office/2007/relationships/hdphoto" Target="../media/hdphoto1.wdp"/><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 Id="rId7" Type="http://schemas.openxmlformats.org/officeDocument/2006/relationships/image" Target="../media/image9.png"/><Relationship Id="rId8" Type="http://schemas.openxmlformats.org/officeDocument/2006/relationships/image" Target="../media/image10.png"/><Relationship Id="rId9" Type="http://schemas.openxmlformats.org/officeDocument/2006/relationships/image" Target="../media/image11.png"/><Relationship Id="rId10" Type="http://schemas.openxmlformats.org/officeDocument/2006/relationships/image" Target="../media/image12.png"/><Relationship Id="rId11"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Can you work out what these are trying to say?</a:t>
            </a:r>
            <a:endParaRPr lang="en-US" dirty="0"/>
          </a:p>
        </p:txBody>
      </p:sp>
      <p:pic>
        <p:nvPicPr>
          <p:cNvPr id="4" name="Content Placeholder 3" descr="Screen Shot 2015-03-15 at 16.16.58.png"/>
          <p:cNvPicPr>
            <a:picLocks noGrp="1" noChangeAspect="1"/>
          </p:cNvPicPr>
          <p:nvPr>
            <p:ph idx="1"/>
          </p:nvPr>
        </p:nvPicPr>
        <p:blipFill>
          <a:blip r:embed="rId2">
            <a:extLst>
              <a:ext uri="{28A0092B-C50C-407E-A947-70E740481C1C}">
                <a14:useLocalDpi xmlns:a14="http://schemas.microsoft.com/office/drawing/2010/main" val="0"/>
              </a:ext>
            </a:extLst>
          </a:blip>
          <a:srcRect t="648" b="648"/>
          <a:stretch>
            <a:fillRect/>
          </a:stretch>
        </p:blipFill>
        <p:spPr/>
      </p:pic>
    </p:spTree>
    <p:extLst>
      <p:ext uri="{BB962C8B-B14F-4D97-AF65-F5344CB8AC3E}">
        <p14:creationId xmlns:p14="http://schemas.microsoft.com/office/powerpoint/2010/main" val="39429445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defRPr/>
            </a:pPr>
            <a:r>
              <a:rPr lang="en-GB" sz="2800" smtClean="0"/>
              <a:t>Flower Structure Quiz</a:t>
            </a:r>
          </a:p>
        </p:txBody>
      </p:sp>
      <p:sp>
        <p:nvSpPr>
          <p:cNvPr id="14339" name="Rectangle 3"/>
          <p:cNvSpPr>
            <a:spLocks noGrp="1" noChangeArrowheads="1"/>
          </p:cNvSpPr>
          <p:nvPr>
            <p:ph type="body" idx="1"/>
          </p:nvPr>
        </p:nvSpPr>
        <p:spPr>
          <a:xfrm>
            <a:off x="468313" y="1268413"/>
            <a:ext cx="8229600" cy="676275"/>
          </a:xfrm>
        </p:spPr>
        <p:txBody>
          <a:bodyPr/>
          <a:lstStyle/>
          <a:p>
            <a:pPr eaLnBrk="1" hangingPunct="1">
              <a:defRPr/>
            </a:pPr>
            <a:r>
              <a:rPr lang="en-GB" sz="2400" smtClean="0"/>
              <a:t>Where is the ovule found in a flower?</a:t>
            </a:r>
          </a:p>
        </p:txBody>
      </p:sp>
      <p:sp>
        <p:nvSpPr>
          <p:cNvPr id="14342" name="AutoShape 6">
            <a:hlinkClick r:id="" action="ppaction://macro?name=Wrong" highlightClick="1"/>
          </p:cNvPr>
          <p:cNvSpPr>
            <a:spLocks noChangeArrowheads="1"/>
          </p:cNvSpPr>
          <p:nvPr/>
        </p:nvSpPr>
        <p:spPr bwMode="auto">
          <a:xfrm>
            <a:off x="4211638" y="2492375"/>
            <a:ext cx="4248150" cy="649288"/>
          </a:xfrm>
          <a:prstGeom prst="actionButtonBlank">
            <a:avLst/>
          </a:prstGeom>
          <a:solidFill>
            <a:schemeClr val="accent5">
              <a:lumMod val="40000"/>
              <a:lumOff val="60000"/>
            </a:schemeClr>
          </a:solidFill>
          <a:ln>
            <a:noFill/>
          </a:ln>
          <a:effectLst/>
          <a:extLst/>
        </p:spPr>
        <p:txBody>
          <a:bodyPr wrap="none" anchor="ctr"/>
          <a:lstStyle/>
          <a:p>
            <a:pPr>
              <a:defRPr/>
            </a:pPr>
            <a:r>
              <a:rPr lang="en-GB" sz="2800" dirty="0" smtClean="0">
                <a:cs typeface="Arial" charset="0"/>
              </a:rPr>
              <a:t>A.			petals</a:t>
            </a:r>
            <a:endParaRPr lang="en-GB" sz="2800" dirty="0">
              <a:cs typeface="Arial" charset="0"/>
            </a:endParaRPr>
          </a:p>
        </p:txBody>
      </p:sp>
      <p:sp>
        <p:nvSpPr>
          <p:cNvPr id="14343" name="AutoShape 7">
            <a:hlinkClick r:id="" action="ppaction://macro?name=Wrong" highlightClick="1"/>
          </p:cNvPr>
          <p:cNvSpPr>
            <a:spLocks noChangeArrowheads="1"/>
          </p:cNvSpPr>
          <p:nvPr/>
        </p:nvSpPr>
        <p:spPr bwMode="auto">
          <a:xfrm>
            <a:off x="4211638" y="3308350"/>
            <a:ext cx="4248150" cy="649288"/>
          </a:xfrm>
          <a:prstGeom prst="actionButtonBlank">
            <a:avLst/>
          </a:prstGeom>
          <a:solidFill>
            <a:schemeClr val="accent5">
              <a:lumMod val="40000"/>
              <a:lumOff val="60000"/>
            </a:schemeClr>
          </a:solidFill>
          <a:ln>
            <a:noFill/>
          </a:ln>
          <a:effectLst/>
          <a:extLst/>
        </p:spPr>
        <p:txBody>
          <a:bodyPr wrap="none" anchor="ctr"/>
          <a:lstStyle/>
          <a:p>
            <a:pPr>
              <a:defRPr/>
            </a:pPr>
            <a:r>
              <a:rPr lang="en-GB" sz="2800" dirty="0" smtClean="0">
                <a:cs typeface="Arial" charset="0"/>
              </a:rPr>
              <a:t>B.			style</a:t>
            </a:r>
            <a:endParaRPr lang="en-GB" sz="2800" dirty="0">
              <a:cs typeface="Arial" charset="0"/>
            </a:endParaRPr>
          </a:p>
        </p:txBody>
      </p:sp>
      <p:sp>
        <p:nvSpPr>
          <p:cNvPr id="14344" name="AutoShape 8">
            <a:hlinkClick r:id="" action="ppaction://macro?name=Wrong" highlightClick="1"/>
          </p:cNvPr>
          <p:cNvSpPr>
            <a:spLocks noChangeArrowheads="1"/>
          </p:cNvSpPr>
          <p:nvPr/>
        </p:nvSpPr>
        <p:spPr bwMode="auto">
          <a:xfrm>
            <a:off x="4211638" y="4124325"/>
            <a:ext cx="4248150" cy="649288"/>
          </a:xfrm>
          <a:prstGeom prst="actionButtonBlank">
            <a:avLst/>
          </a:prstGeom>
          <a:solidFill>
            <a:schemeClr val="accent5">
              <a:lumMod val="40000"/>
              <a:lumOff val="60000"/>
            </a:schemeClr>
          </a:solidFill>
          <a:ln>
            <a:noFill/>
          </a:ln>
          <a:effectLst/>
          <a:extLst/>
        </p:spPr>
        <p:txBody>
          <a:bodyPr wrap="none" anchor="ctr"/>
          <a:lstStyle/>
          <a:p>
            <a:pPr>
              <a:defRPr/>
            </a:pPr>
            <a:r>
              <a:rPr lang="en-GB" sz="2800" dirty="0" smtClean="0">
                <a:cs typeface="Arial" charset="0"/>
              </a:rPr>
              <a:t>C.			nectary</a:t>
            </a:r>
            <a:endParaRPr lang="en-GB" sz="2800" dirty="0">
              <a:cs typeface="Arial" charset="0"/>
            </a:endParaRPr>
          </a:p>
        </p:txBody>
      </p:sp>
      <p:sp>
        <p:nvSpPr>
          <p:cNvPr id="14345" name="AutoShape 9">
            <a:hlinkClick r:id="" action="ppaction://macro?name=Right" highlightClick="1"/>
          </p:cNvPr>
          <p:cNvSpPr>
            <a:spLocks noChangeArrowheads="1"/>
          </p:cNvSpPr>
          <p:nvPr/>
        </p:nvSpPr>
        <p:spPr bwMode="auto">
          <a:xfrm>
            <a:off x="4211638" y="4941888"/>
            <a:ext cx="4248150" cy="649287"/>
          </a:xfrm>
          <a:prstGeom prst="actionButtonBlank">
            <a:avLst/>
          </a:prstGeom>
          <a:solidFill>
            <a:schemeClr val="accent5">
              <a:lumMod val="40000"/>
              <a:lumOff val="60000"/>
            </a:schemeClr>
          </a:solidFill>
          <a:ln>
            <a:noFill/>
          </a:ln>
          <a:effectLst/>
          <a:extLst/>
        </p:spPr>
        <p:txBody>
          <a:bodyPr wrap="none" anchor="ctr"/>
          <a:lstStyle/>
          <a:p>
            <a:pPr>
              <a:defRPr/>
            </a:pPr>
            <a:r>
              <a:rPr lang="en-GB" sz="2800" dirty="0" smtClean="0">
                <a:cs typeface="Arial" charset="0"/>
              </a:rPr>
              <a:t>D.			ovary</a:t>
            </a:r>
            <a:endParaRPr lang="en-GB" sz="2800" dirty="0">
              <a:cs typeface="Arial" charset="0"/>
            </a:endParaRPr>
          </a:p>
        </p:txBody>
      </p:sp>
      <p:pic>
        <p:nvPicPr>
          <p:cNvPr id="14347"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650" y="2420938"/>
            <a:ext cx="3125788" cy="3240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4349" name="Text Box 13"/>
          <p:cNvSpPr txBox="1">
            <a:spLocks noChangeArrowheads="1"/>
          </p:cNvSpPr>
          <p:nvPr/>
        </p:nvSpPr>
        <p:spPr bwMode="auto">
          <a:xfrm>
            <a:off x="1476375" y="6583363"/>
            <a:ext cx="64770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GB" sz="1200">
                <a:solidFill>
                  <a:srgbClr val="FF6600"/>
                </a:solidFill>
                <a:cs typeface="Arial" charset="0"/>
              </a:rPr>
              <a:t>Flower Structure</a:t>
            </a:r>
            <a:r>
              <a:rPr lang="en-GB" sz="1200">
                <a:solidFill>
                  <a:schemeClr val="bg2"/>
                </a:solidFill>
                <a:cs typeface="Arial" charset="0"/>
              </a:rPr>
              <a:t>    </a:t>
            </a:r>
            <a:r>
              <a:rPr lang="en-GB" sz="1200">
                <a:solidFill>
                  <a:srgbClr val="B2B2B2"/>
                </a:solidFill>
                <a:cs typeface="Arial" charset="0"/>
              </a:rPr>
              <a:t> Pollination    </a:t>
            </a:r>
            <a:r>
              <a:rPr lang="en-GB" sz="1200">
                <a:solidFill>
                  <a:srgbClr val="FF6600"/>
                </a:solidFill>
                <a:cs typeface="Arial" charset="0"/>
              </a:rPr>
              <a:t> </a:t>
            </a:r>
            <a:r>
              <a:rPr lang="en-GB" sz="1200">
                <a:solidFill>
                  <a:srgbClr val="B2B2B2"/>
                </a:solidFill>
                <a:cs typeface="Arial" charset="0"/>
              </a:rPr>
              <a:t>Fertilisation     Seed Dispersal     Germination     Test</a:t>
            </a:r>
            <a:endParaRPr lang="en-GB" sz="1200">
              <a:cs typeface="Arial" charset="0"/>
            </a:endParaRPr>
          </a:p>
        </p:txBody>
      </p:sp>
    </p:spTree>
    <p:extLst>
      <p:ext uri="{BB962C8B-B14F-4D97-AF65-F5344CB8AC3E}">
        <p14:creationId xmlns:p14="http://schemas.microsoft.com/office/powerpoint/2010/main" val="4066686987"/>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81" name="Picture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088" y="2276475"/>
            <a:ext cx="3117850" cy="3776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5362" name="Rectangle 2"/>
          <p:cNvSpPr>
            <a:spLocks noGrp="1" noChangeArrowheads="1"/>
          </p:cNvSpPr>
          <p:nvPr>
            <p:ph type="title"/>
          </p:nvPr>
        </p:nvSpPr>
        <p:spPr>
          <a:xfrm>
            <a:off x="-400050" y="274638"/>
            <a:ext cx="8229600" cy="1143000"/>
          </a:xfrm>
        </p:spPr>
        <p:txBody>
          <a:bodyPr/>
          <a:lstStyle/>
          <a:p>
            <a:pPr eaLnBrk="1" hangingPunct="1">
              <a:defRPr/>
            </a:pPr>
            <a:r>
              <a:rPr lang="en-GB" sz="2800" smtClean="0"/>
              <a:t>Flower Structure Quiz</a:t>
            </a:r>
          </a:p>
        </p:txBody>
      </p:sp>
      <p:sp>
        <p:nvSpPr>
          <p:cNvPr id="15363" name="Rectangle 3"/>
          <p:cNvSpPr>
            <a:spLocks noGrp="1" noChangeArrowheads="1"/>
          </p:cNvSpPr>
          <p:nvPr>
            <p:ph type="body" idx="1"/>
          </p:nvPr>
        </p:nvSpPr>
        <p:spPr>
          <a:xfrm>
            <a:off x="395288" y="1125538"/>
            <a:ext cx="8229600" cy="1036637"/>
          </a:xfrm>
        </p:spPr>
        <p:txBody>
          <a:bodyPr/>
          <a:lstStyle/>
          <a:p>
            <a:pPr eaLnBrk="1" hangingPunct="1">
              <a:lnSpc>
                <a:spcPct val="90000"/>
              </a:lnSpc>
              <a:defRPr/>
            </a:pPr>
            <a:r>
              <a:rPr lang="en-GB" sz="2400" smtClean="0"/>
              <a:t>Which parts of the flower are labelled below:</a:t>
            </a:r>
          </a:p>
        </p:txBody>
      </p:sp>
      <p:sp>
        <p:nvSpPr>
          <p:cNvPr id="15368" name="AutoShape 8">
            <a:hlinkClick r:id="" action="ppaction://macro?name=Wrong" highlightClick="1"/>
          </p:cNvPr>
          <p:cNvSpPr>
            <a:spLocks noChangeArrowheads="1"/>
          </p:cNvSpPr>
          <p:nvPr/>
        </p:nvSpPr>
        <p:spPr bwMode="auto">
          <a:xfrm>
            <a:off x="5003800" y="3308350"/>
            <a:ext cx="3924300" cy="649288"/>
          </a:xfrm>
          <a:prstGeom prst="actionButtonBlank">
            <a:avLst/>
          </a:prstGeom>
          <a:solidFill>
            <a:schemeClr val="accent5">
              <a:lumMod val="40000"/>
              <a:lumOff val="60000"/>
            </a:schemeClr>
          </a:solidFill>
          <a:ln>
            <a:noFill/>
          </a:ln>
          <a:effectLst/>
          <a:extLst/>
        </p:spPr>
        <p:txBody>
          <a:bodyPr wrap="none" anchor="ctr"/>
          <a:lstStyle/>
          <a:p>
            <a:pPr algn="ctr">
              <a:defRPr/>
            </a:pPr>
            <a:r>
              <a:rPr lang="en-GB" sz="2800" dirty="0" smtClean="0">
                <a:cs typeface="Arial" charset="0"/>
              </a:rPr>
              <a:t>B.  X </a:t>
            </a:r>
            <a:r>
              <a:rPr lang="en-GB" sz="2800" dirty="0">
                <a:cs typeface="Arial" charset="0"/>
              </a:rPr>
              <a:t>= filament, Y = anther</a:t>
            </a:r>
          </a:p>
        </p:txBody>
      </p:sp>
      <p:sp>
        <p:nvSpPr>
          <p:cNvPr id="15371" name="Line 11"/>
          <p:cNvSpPr>
            <a:spLocks noChangeShapeType="1"/>
          </p:cNvSpPr>
          <p:nvPr/>
        </p:nvSpPr>
        <p:spPr bwMode="auto">
          <a:xfrm flipH="1" flipV="1">
            <a:off x="2359025" y="2809875"/>
            <a:ext cx="1727200" cy="1588"/>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15372" name="Text Box 12"/>
          <p:cNvSpPr txBox="1">
            <a:spLocks noChangeArrowheads="1"/>
          </p:cNvSpPr>
          <p:nvPr/>
        </p:nvSpPr>
        <p:spPr bwMode="auto">
          <a:xfrm>
            <a:off x="4067175" y="2565400"/>
            <a:ext cx="387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sz="2400" b="1">
                <a:cs typeface="Arial" charset="0"/>
              </a:rPr>
              <a:t>X</a:t>
            </a:r>
          </a:p>
        </p:txBody>
      </p:sp>
      <p:sp>
        <p:nvSpPr>
          <p:cNvPr id="15374" name="Line 14"/>
          <p:cNvSpPr>
            <a:spLocks noChangeShapeType="1"/>
          </p:cNvSpPr>
          <p:nvPr/>
        </p:nvSpPr>
        <p:spPr bwMode="auto">
          <a:xfrm flipH="1" flipV="1">
            <a:off x="2484438" y="4437063"/>
            <a:ext cx="1655762" cy="1587"/>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15375" name="Text Box 15"/>
          <p:cNvSpPr txBox="1">
            <a:spLocks noChangeArrowheads="1"/>
          </p:cNvSpPr>
          <p:nvPr/>
        </p:nvSpPr>
        <p:spPr bwMode="auto">
          <a:xfrm>
            <a:off x="4140200" y="4221163"/>
            <a:ext cx="387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sz="2400" b="1">
                <a:cs typeface="Arial" charset="0"/>
              </a:rPr>
              <a:t>Y</a:t>
            </a:r>
          </a:p>
        </p:txBody>
      </p:sp>
      <p:sp>
        <p:nvSpPr>
          <p:cNvPr id="15376" name="AutoShape 16">
            <a:hlinkClick r:id="" action="ppaction://macro?name=Right" highlightClick="1"/>
          </p:cNvPr>
          <p:cNvSpPr>
            <a:spLocks noChangeArrowheads="1"/>
          </p:cNvSpPr>
          <p:nvPr/>
        </p:nvSpPr>
        <p:spPr bwMode="auto">
          <a:xfrm>
            <a:off x="5003800" y="4340225"/>
            <a:ext cx="3935413" cy="649288"/>
          </a:xfrm>
          <a:prstGeom prst="actionButtonBlank">
            <a:avLst/>
          </a:prstGeom>
          <a:solidFill>
            <a:schemeClr val="accent5">
              <a:lumMod val="40000"/>
              <a:lumOff val="60000"/>
            </a:schemeClr>
          </a:solidFill>
          <a:ln>
            <a:noFill/>
          </a:ln>
          <a:effectLst/>
          <a:extLst/>
        </p:spPr>
        <p:txBody>
          <a:bodyPr wrap="none" anchor="ctr"/>
          <a:lstStyle/>
          <a:p>
            <a:pPr>
              <a:defRPr/>
            </a:pPr>
            <a:r>
              <a:rPr lang="en-GB" sz="2800" dirty="0" smtClean="0">
                <a:cs typeface="Arial" charset="0"/>
              </a:rPr>
              <a:t>C.    X </a:t>
            </a:r>
            <a:r>
              <a:rPr lang="en-GB" sz="2800" dirty="0">
                <a:cs typeface="Arial" charset="0"/>
              </a:rPr>
              <a:t>= stigma, Y = style</a:t>
            </a:r>
          </a:p>
        </p:txBody>
      </p:sp>
      <p:sp>
        <p:nvSpPr>
          <p:cNvPr id="15377" name="AutoShape 17">
            <a:hlinkClick r:id="" action="ppaction://macro?name=Wrong" highlightClick="1"/>
          </p:cNvPr>
          <p:cNvSpPr>
            <a:spLocks noChangeArrowheads="1"/>
          </p:cNvSpPr>
          <p:nvPr/>
        </p:nvSpPr>
        <p:spPr bwMode="auto">
          <a:xfrm>
            <a:off x="5003800" y="5373688"/>
            <a:ext cx="3944938" cy="649287"/>
          </a:xfrm>
          <a:prstGeom prst="actionButtonBlank">
            <a:avLst/>
          </a:prstGeom>
          <a:solidFill>
            <a:schemeClr val="accent5">
              <a:lumMod val="40000"/>
              <a:lumOff val="60000"/>
            </a:schemeClr>
          </a:solidFill>
          <a:ln>
            <a:noFill/>
          </a:ln>
          <a:effectLst/>
          <a:extLst/>
        </p:spPr>
        <p:txBody>
          <a:bodyPr wrap="none" anchor="ctr"/>
          <a:lstStyle/>
          <a:p>
            <a:pPr algn="ctr">
              <a:defRPr/>
            </a:pPr>
            <a:r>
              <a:rPr lang="en-GB" sz="2800" dirty="0" smtClean="0">
                <a:cs typeface="Arial" charset="0"/>
              </a:rPr>
              <a:t>D.  X </a:t>
            </a:r>
            <a:r>
              <a:rPr lang="en-GB" sz="2800" dirty="0">
                <a:cs typeface="Arial" charset="0"/>
              </a:rPr>
              <a:t>= anther, Y = filament</a:t>
            </a:r>
          </a:p>
        </p:txBody>
      </p:sp>
      <p:sp>
        <p:nvSpPr>
          <p:cNvPr id="15378" name="AutoShape 18">
            <a:hlinkClick r:id="" action="ppaction://macro?name=Wrong" highlightClick="1"/>
          </p:cNvPr>
          <p:cNvSpPr>
            <a:spLocks noChangeArrowheads="1"/>
          </p:cNvSpPr>
          <p:nvPr/>
        </p:nvSpPr>
        <p:spPr bwMode="auto">
          <a:xfrm>
            <a:off x="5003800" y="2276475"/>
            <a:ext cx="3925888" cy="649288"/>
          </a:xfrm>
          <a:prstGeom prst="actionButtonBlank">
            <a:avLst/>
          </a:prstGeom>
          <a:solidFill>
            <a:schemeClr val="accent5">
              <a:lumMod val="40000"/>
              <a:lumOff val="60000"/>
            </a:schemeClr>
          </a:solidFill>
          <a:ln>
            <a:noFill/>
          </a:ln>
          <a:effectLst/>
          <a:extLst/>
        </p:spPr>
        <p:txBody>
          <a:bodyPr wrap="none" anchor="ctr"/>
          <a:lstStyle/>
          <a:p>
            <a:pPr>
              <a:defRPr/>
            </a:pPr>
            <a:r>
              <a:rPr lang="en-GB" sz="2800" dirty="0" smtClean="0">
                <a:cs typeface="Arial" charset="0"/>
              </a:rPr>
              <a:t>A.       X </a:t>
            </a:r>
            <a:r>
              <a:rPr lang="en-GB" sz="2800" dirty="0">
                <a:cs typeface="Arial" charset="0"/>
              </a:rPr>
              <a:t>= style, Y = stigma</a:t>
            </a:r>
          </a:p>
        </p:txBody>
      </p:sp>
    </p:spTree>
    <p:extLst>
      <p:ext uri="{BB962C8B-B14F-4D97-AF65-F5344CB8AC3E}">
        <p14:creationId xmlns:p14="http://schemas.microsoft.com/office/powerpoint/2010/main" val="298082221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72" descr="orangeflower">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3600" y="646113"/>
            <a:ext cx="7416800" cy="556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Rectangle 2"/>
          <p:cNvSpPr>
            <a:spLocks noGrp="1" noChangeArrowheads="1"/>
          </p:cNvSpPr>
          <p:nvPr>
            <p:ph type="title"/>
          </p:nvPr>
        </p:nvSpPr>
        <p:spPr>
          <a:xfrm>
            <a:off x="395288" y="0"/>
            <a:ext cx="8229600" cy="719138"/>
          </a:xfrm>
        </p:spPr>
        <p:txBody>
          <a:bodyPr>
            <a:normAutofit/>
          </a:bodyPr>
          <a:lstStyle/>
          <a:p>
            <a:pPr eaLnBrk="1" hangingPunct="1">
              <a:defRPr/>
            </a:pPr>
            <a:r>
              <a:rPr lang="en-GB" sz="3600" dirty="0" smtClean="0"/>
              <a:t>Pollination</a:t>
            </a:r>
          </a:p>
        </p:txBody>
      </p:sp>
      <p:sp>
        <p:nvSpPr>
          <p:cNvPr id="5190" name="Text Box 70"/>
          <p:cNvSpPr txBox="1">
            <a:spLocks noChangeArrowheads="1"/>
          </p:cNvSpPr>
          <p:nvPr/>
        </p:nvSpPr>
        <p:spPr bwMode="auto">
          <a:xfrm>
            <a:off x="971550" y="5734050"/>
            <a:ext cx="72548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sz="2400">
                <a:solidFill>
                  <a:schemeClr val="bg1"/>
                </a:solidFill>
                <a:cs typeface="Arial" charset="0"/>
              </a:rPr>
              <a:t>The pollen grain contains the male sex cell (gamete)</a:t>
            </a:r>
          </a:p>
        </p:txBody>
      </p:sp>
    </p:spTree>
    <p:extLst>
      <p:ext uri="{BB962C8B-B14F-4D97-AF65-F5344CB8AC3E}">
        <p14:creationId xmlns:p14="http://schemas.microsoft.com/office/powerpoint/2010/main" val="287952335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7" name="Rectangle 131"/>
          <p:cNvSpPr>
            <a:spLocks noChangeArrowheads="1"/>
          </p:cNvSpPr>
          <p:nvPr/>
        </p:nvSpPr>
        <p:spPr bwMode="auto">
          <a:xfrm>
            <a:off x="467544" y="2276872"/>
            <a:ext cx="8208912" cy="3816424"/>
          </a:xfrm>
          <a:prstGeom prst="rect">
            <a:avLst/>
          </a:prstGeom>
          <a:solidFill>
            <a:schemeClr val="tx2"/>
          </a:solidFill>
          <a:ln w="9525">
            <a:solidFill>
              <a:schemeClr val="tx1"/>
            </a:solidFill>
            <a:miter lim="800000"/>
            <a:headEnd/>
            <a:tailEnd/>
          </a:ln>
          <a:effectLst/>
        </p:spPr>
        <p:txBody>
          <a:bodyPr wrap="none" anchor="ctr"/>
          <a:lstStyle/>
          <a:p>
            <a:endParaRPr lang="en-US"/>
          </a:p>
        </p:txBody>
      </p:sp>
      <p:pic>
        <p:nvPicPr>
          <p:cNvPr id="4108" name="Picture 12"/>
          <p:cNvPicPr>
            <a:picLocks noChangeAspect="1" noChangeArrowheads="1"/>
          </p:cNvPicPr>
          <p:nvPr/>
        </p:nvPicPr>
        <p:blipFill>
          <a:blip r:embed="rId3"/>
          <a:srcRect/>
          <a:stretch>
            <a:fillRect/>
          </a:stretch>
        </p:blipFill>
        <p:spPr bwMode="auto">
          <a:xfrm>
            <a:off x="4367213" y="2930525"/>
            <a:ext cx="9525" cy="9525"/>
          </a:xfrm>
          <a:prstGeom prst="rect">
            <a:avLst/>
          </a:prstGeom>
          <a:noFill/>
          <a:ln w="9525">
            <a:noFill/>
            <a:miter lim="800000"/>
            <a:headEnd/>
            <a:tailEnd/>
          </a:ln>
          <a:effectLst/>
        </p:spPr>
      </p:pic>
      <p:pic>
        <p:nvPicPr>
          <p:cNvPr id="4109" name="Picture 13"/>
          <p:cNvPicPr>
            <a:picLocks noChangeAspect="1" noChangeArrowheads="1"/>
          </p:cNvPicPr>
          <p:nvPr/>
        </p:nvPicPr>
        <p:blipFill>
          <a:blip r:embed="rId3"/>
          <a:srcRect/>
          <a:stretch>
            <a:fillRect/>
          </a:stretch>
        </p:blipFill>
        <p:spPr bwMode="auto">
          <a:xfrm>
            <a:off x="4367213" y="2930525"/>
            <a:ext cx="9525" cy="9525"/>
          </a:xfrm>
          <a:prstGeom prst="rect">
            <a:avLst/>
          </a:prstGeom>
          <a:noFill/>
          <a:ln w="9525">
            <a:noFill/>
            <a:miter lim="800000"/>
            <a:headEnd/>
            <a:tailEnd/>
          </a:ln>
          <a:effectLst/>
        </p:spPr>
      </p:pic>
      <p:pic>
        <p:nvPicPr>
          <p:cNvPr id="4110" name="Picture 14"/>
          <p:cNvPicPr>
            <a:picLocks noChangeAspect="1" noChangeArrowheads="1"/>
          </p:cNvPicPr>
          <p:nvPr/>
        </p:nvPicPr>
        <p:blipFill>
          <a:blip r:embed="rId3"/>
          <a:srcRect/>
          <a:stretch>
            <a:fillRect/>
          </a:stretch>
        </p:blipFill>
        <p:spPr bwMode="auto">
          <a:xfrm>
            <a:off x="4367213" y="2930525"/>
            <a:ext cx="9525" cy="9525"/>
          </a:xfrm>
          <a:prstGeom prst="rect">
            <a:avLst/>
          </a:prstGeom>
          <a:noFill/>
          <a:ln w="9525">
            <a:noFill/>
            <a:miter lim="800000"/>
            <a:headEnd/>
            <a:tailEnd/>
          </a:ln>
          <a:effectLst/>
        </p:spPr>
      </p:pic>
      <p:sp>
        <p:nvSpPr>
          <p:cNvPr id="4115" name="Rectangle 19"/>
          <p:cNvSpPr>
            <a:spLocks noGrp="1" noChangeArrowheads="1"/>
          </p:cNvSpPr>
          <p:nvPr>
            <p:ph type="title"/>
          </p:nvPr>
        </p:nvSpPr>
        <p:spPr>
          <a:xfrm>
            <a:off x="459285" y="161660"/>
            <a:ext cx="8208912" cy="864096"/>
          </a:xfrm>
          <a:ln/>
        </p:spPr>
        <p:style>
          <a:lnRef idx="1">
            <a:schemeClr val="accent3"/>
          </a:lnRef>
          <a:fillRef idx="2">
            <a:schemeClr val="accent3"/>
          </a:fillRef>
          <a:effectRef idx="1">
            <a:schemeClr val="accent3"/>
          </a:effectRef>
          <a:fontRef idx="minor">
            <a:schemeClr val="dk1"/>
          </a:fontRef>
        </p:style>
        <p:txBody>
          <a:bodyPr>
            <a:noAutofit/>
          </a:bodyPr>
          <a:lstStyle/>
          <a:p>
            <a:r>
              <a:rPr lang="en-GB" sz="2800" dirty="0">
                <a:solidFill>
                  <a:srgbClr val="FF0000"/>
                </a:solidFill>
                <a:latin typeface="+mn-lt"/>
              </a:rPr>
              <a:t>Pollination</a:t>
            </a:r>
            <a:r>
              <a:rPr lang="en-GB" sz="2800" dirty="0">
                <a:latin typeface="+mn-lt"/>
              </a:rPr>
              <a:t> is the transfer of pollen from the anther to the stigma</a:t>
            </a:r>
          </a:p>
        </p:txBody>
      </p:sp>
      <p:grpSp>
        <p:nvGrpSpPr>
          <p:cNvPr id="2" name="Group 42"/>
          <p:cNvGrpSpPr>
            <a:grpSpLocks/>
          </p:cNvGrpSpPr>
          <p:nvPr/>
        </p:nvGrpSpPr>
        <p:grpSpPr bwMode="auto">
          <a:xfrm>
            <a:off x="687426" y="2780928"/>
            <a:ext cx="7769148" cy="3240360"/>
            <a:chOff x="294" y="1026"/>
            <a:chExt cx="5217" cy="2268"/>
          </a:xfrm>
        </p:grpSpPr>
        <p:sp>
          <p:nvSpPr>
            <p:cNvPr id="4139" name="AutoShape 43"/>
            <p:cNvSpPr>
              <a:spLocks noChangeArrowheads="1"/>
            </p:cNvSpPr>
            <p:nvPr/>
          </p:nvSpPr>
          <p:spPr bwMode="auto">
            <a:xfrm rot="7761465">
              <a:off x="4444" y="2313"/>
              <a:ext cx="262" cy="459"/>
            </a:xfrm>
            <a:prstGeom prst="moon">
              <a:avLst>
                <a:gd name="adj" fmla="val 50000"/>
              </a:avLst>
            </a:prstGeom>
            <a:solidFill>
              <a:srgbClr val="006600"/>
            </a:solidFill>
            <a:ln w="9525">
              <a:solidFill>
                <a:schemeClr val="tx1"/>
              </a:solidFill>
              <a:miter lim="800000"/>
              <a:headEnd/>
              <a:tailEnd/>
            </a:ln>
            <a:effectLst/>
          </p:spPr>
          <p:txBody>
            <a:bodyPr wrap="none" anchor="ctr"/>
            <a:lstStyle/>
            <a:p>
              <a:endParaRPr lang="en-US"/>
            </a:p>
          </p:txBody>
        </p:sp>
        <p:sp>
          <p:nvSpPr>
            <p:cNvPr id="4140" name="AutoShape 44"/>
            <p:cNvSpPr>
              <a:spLocks noChangeArrowheads="1"/>
            </p:cNvSpPr>
            <p:nvPr/>
          </p:nvSpPr>
          <p:spPr bwMode="auto">
            <a:xfrm rot="-159402">
              <a:off x="3672" y="1071"/>
              <a:ext cx="1308" cy="1413"/>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9999FF"/>
            </a:solidFill>
            <a:ln w="9525">
              <a:solidFill>
                <a:schemeClr val="tx1"/>
              </a:solidFill>
              <a:miter lim="800000"/>
              <a:headEnd/>
              <a:tailEnd/>
            </a:ln>
            <a:effectLst/>
          </p:spPr>
          <p:txBody>
            <a:bodyPr wrap="none" anchor="ctr"/>
            <a:lstStyle/>
            <a:p>
              <a:endParaRPr lang="en-US"/>
            </a:p>
          </p:txBody>
        </p:sp>
        <p:sp>
          <p:nvSpPr>
            <p:cNvPr id="4141" name="AutoShape 45"/>
            <p:cNvSpPr>
              <a:spLocks noChangeArrowheads="1"/>
            </p:cNvSpPr>
            <p:nvPr/>
          </p:nvSpPr>
          <p:spPr bwMode="auto">
            <a:xfrm rot="4113339">
              <a:off x="4189" y="1473"/>
              <a:ext cx="1301" cy="1343"/>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9999FF"/>
            </a:solidFill>
            <a:ln w="9525">
              <a:solidFill>
                <a:schemeClr val="tx1"/>
              </a:solidFill>
              <a:miter lim="800000"/>
              <a:headEnd/>
              <a:tailEnd/>
            </a:ln>
            <a:effectLst/>
          </p:spPr>
          <p:txBody>
            <a:bodyPr wrap="none" anchor="ctr"/>
            <a:lstStyle/>
            <a:p>
              <a:endParaRPr lang="en-US"/>
            </a:p>
          </p:txBody>
        </p:sp>
        <p:sp>
          <p:nvSpPr>
            <p:cNvPr id="4142" name="AutoShape 46"/>
            <p:cNvSpPr>
              <a:spLocks noChangeArrowheads="1"/>
            </p:cNvSpPr>
            <p:nvPr/>
          </p:nvSpPr>
          <p:spPr bwMode="auto">
            <a:xfrm rot="17818711">
              <a:off x="3128" y="1462"/>
              <a:ext cx="1301" cy="1343"/>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9999FF"/>
            </a:solidFill>
            <a:ln w="9525">
              <a:solidFill>
                <a:schemeClr val="tx1"/>
              </a:solidFill>
              <a:miter lim="800000"/>
              <a:headEnd/>
              <a:tailEnd/>
            </a:ln>
            <a:effectLst/>
          </p:spPr>
          <p:txBody>
            <a:bodyPr wrap="none" anchor="ctr"/>
            <a:lstStyle/>
            <a:p>
              <a:endParaRPr lang="en-US"/>
            </a:p>
          </p:txBody>
        </p:sp>
        <p:sp>
          <p:nvSpPr>
            <p:cNvPr id="4143" name="Oval 47"/>
            <p:cNvSpPr>
              <a:spLocks noChangeArrowheads="1"/>
            </p:cNvSpPr>
            <p:nvPr/>
          </p:nvSpPr>
          <p:spPr bwMode="auto">
            <a:xfrm>
              <a:off x="4097" y="2003"/>
              <a:ext cx="389" cy="521"/>
            </a:xfrm>
            <a:prstGeom prst="ellipse">
              <a:avLst/>
            </a:prstGeom>
            <a:solidFill>
              <a:srgbClr val="008000"/>
            </a:solidFill>
            <a:ln w="9525">
              <a:solidFill>
                <a:schemeClr val="tx1"/>
              </a:solidFill>
              <a:round/>
              <a:headEnd/>
              <a:tailEnd/>
            </a:ln>
            <a:effectLst/>
          </p:spPr>
          <p:txBody>
            <a:bodyPr wrap="none" anchor="ctr"/>
            <a:lstStyle/>
            <a:p>
              <a:endParaRPr lang="en-US"/>
            </a:p>
          </p:txBody>
        </p:sp>
        <p:sp>
          <p:nvSpPr>
            <p:cNvPr id="4144" name="Rectangle 48"/>
            <p:cNvSpPr>
              <a:spLocks noChangeArrowheads="1"/>
            </p:cNvSpPr>
            <p:nvPr/>
          </p:nvSpPr>
          <p:spPr bwMode="auto">
            <a:xfrm>
              <a:off x="4238" y="1305"/>
              <a:ext cx="97" cy="707"/>
            </a:xfrm>
            <a:prstGeom prst="rect">
              <a:avLst/>
            </a:prstGeom>
            <a:solidFill>
              <a:srgbClr val="008000"/>
            </a:solidFill>
            <a:ln w="9525">
              <a:solidFill>
                <a:schemeClr val="tx1"/>
              </a:solidFill>
              <a:miter lim="800000"/>
              <a:headEnd/>
              <a:tailEnd/>
            </a:ln>
            <a:effectLst/>
          </p:spPr>
          <p:txBody>
            <a:bodyPr wrap="none" anchor="ctr"/>
            <a:lstStyle/>
            <a:p>
              <a:endParaRPr lang="en-US"/>
            </a:p>
          </p:txBody>
        </p:sp>
        <p:sp>
          <p:nvSpPr>
            <p:cNvPr id="4145" name="AutoShape 49"/>
            <p:cNvSpPr>
              <a:spLocks noChangeArrowheads="1"/>
            </p:cNvSpPr>
            <p:nvPr/>
          </p:nvSpPr>
          <p:spPr bwMode="auto">
            <a:xfrm rot="2796774">
              <a:off x="4131" y="1243"/>
              <a:ext cx="111" cy="176"/>
            </a:xfrm>
            <a:prstGeom prst="moon">
              <a:avLst>
                <a:gd name="adj" fmla="val 50000"/>
              </a:avLst>
            </a:prstGeom>
            <a:solidFill>
              <a:srgbClr val="008000"/>
            </a:solidFill>
            <a:ln w="9525">
              <a:solidFill>
                <a:schemeClr val="tx1"/>
              </a:solidFill>
              <a:miter lim="800000"/>
              <a:headEnd/>
              <a:tailEnd/>
            </a:ln>
            <a:effectLst/>
          </p:spPr>
          <p:txBody>
            <a:bodyPr wrap="none" anchor="ctr"/>
            <a:lstStyle/>
            <a:p>
              <a:endParaRPr lang="en-US"/>
            </a:p>
          </p:txBody>
        </p:sp>
        <p:sp>
          <p:nvSpPr>
            <p:cNvPr id="4146" name="AutoShape 50"/>
            <p:cNvSpPr>
              <a:spLocks noChangeArrowheads="1"/>
            </p:cNvSpPr>
            <p:nvPr/>
          </p:nvSpPr>
          <p:spPr bwMode="auto">
            <a:xfrm rot="7990016">
              <a:off x="4334" y="1242"/>
              <a:ext cx="111" cy="177"/>
            </a:xfrm>
            <a:prstGeom prst="moon">
              <a:avLst>
                <a:gd name="adj" fmla="val 50000"/>
              </a:avLst>
            </a:prstGeom>
            <a:solidFill>
              <a:srgbClr val="008000"/>
            </a:solidFill>
            <a:ln w="9525">
              <a:solidFill>
                <a:schemeClr val="tx1"/>
              </a:solidFill>
              <a:miter lim="800000"/>
              <a:headEnd/>
              <a:tailEnd/>
            </a:ln>
            <a:effectLst/>
          </p:spPr>
          <p:txBody>
            <a:bodyPr wrap="none" anchor="ctr"/>
            <a:lstStyle/>
            <a:p>
              <a:endParaRPr lang="en-US"/>
            </a:p>
          </p:txBody>
        </p:sp>
        <p:sp>
          <p:nvSpPr>
            <p:cNvPr id="4147" name="Rectangle 51"/>
            <p:cNvSpPr>
              <a:spLocks noChangeArrowheads="1"/>
            </p:cNvSpPr>
            <p:nvPr/>
          </p:nvSpPr>
          <p:spPr bwMode="auto">
            <a:xfrm rot="16200000">
              <a:off x="4236" y="2080"/>
              <a:ext cx="75" cy="71"/>
            </a:xfrm>
            <a:prstGeom prst="rect">
              <a:avLst/>
            </a:prstGeom>
            <a:solidFill>
              <a:srgbClr val="008000"/>
            </a:solidFill>
            <a:ln w="9525">
              <a:noFill/>
              <a:miter lim="800000"/>
              <a:headEnd/>
              <a:tailEnd/>
            </a:ln>
            <a:effectLst/>
          </p:spPr>
          <p:txBody>
            <a:bodyPr wrap="none" anchor="ctr"/>
            <a:lstStyle/>
            <a:p>
              <a:endParaRPr lang="en-US"/>
            </a:p>
          </p:txBody>
        </p:sp>
        <p:sp>
          <p:nvSpPr>
            <p:cNvPr id="4148" name="Rectangle 52"/>
            <p:cNvSpPr>
              <a:spLocks noChangeArrowheads="1"/>
            </p:cNvSpPr>
            <p:nvPr/>
          </p:nvSpPr>
          <p:spPr bwMode="auto">
            <a:xfrm rot="5400000">
              <a:off x="4231" y="1978"/>
              <a:ext cx="112" cy="90"/>
            </a:xfrm>
            <a:prstGeom prst="rect">
              <a:avLst/>
            </a:prstGeom>
            <a:solidFill>
              <a:srgbClr val="008000"/>
            </a:solidFill>
            <a:ln w="9525">
              <a:noFill/>
              <a:miter lim="800000"/>
              <a:headEnd/>
              <a:tailEnd/>
            </a:ln>
            <a:effectLst/>
          </p:spPr>
          <p:txBody>
            <a:bodyPr wrap="none" anchor="ctr"/>
            <a:lstStyle/>
            <a:p>
              <a:endParaRPr lang="en-US"/>
            </a:p>
          </p:txBody>
        </p:sp>
        <p:sp>
          <p:nvSpPr>
            <p:cNvPr id="4149" name="AutoShape 53"/>
            <p:cNvSpPr>
              <a:spLocks noChangeArrowheads="1"/>
            </p:cNvSpPr>
            <p:nvPr/>
          </p:nvSpPr>
          <p:spPr bwMode="auto">
            <a:xfrm rot="861338">
              <a:off x="4520" y="1222"/>
              <a:ext cx="246" cy="903"/>
            </a:xfrm>
            <a:prstGeom prst="roundRect">
              <a:avLst>
                <a:gd name="adj" fmla="val 16667"/>
              </a:avLst>
            </a:prstGeom>
            <a:solidFill>
              <a:srgbClr val="9999FF"/>
            </a:solidFill>
            <a:ln w="9525">
              <a:noFill/>
              <a:round/>
              <a:headEnd/>
              <a:tailEnd/>
            </a:ln>
            <a:effectLst/>
          </p:spPr>
          <p:txBody>
            <a:bodyPr wrap="none" anchor="ctr"/>
            <a:lstStyle/>
            <a:p>
              <a:endParaRPr lang="en-US"/>
            </a:p>
          </p:txBody>
        </p:sp>
        <p:sp>
          <p:nvSpPr>
            <p:cNvPr id="4150" name="AutoShape 54"/>
            <p:cNvSpPr>
              <a:spLocks noChangeArrowheads="1"/>
            </p:cNvSpPr>
            <p:nvPr/>
          </p:nvSpPr>
          <p:spPr bwMode="auto">
            <a:xfrm rot="-952189">
              <a:off x="3837" y="1227"/>
              <a:ext cx="239" cy="878"/>
            </a:xfrm>
            <a:prstGeom prst="roundRect">
              <a:avLst>
                <a:gd name="adj" fmla="val 16667"/>
              </a:avLst>
            </a:prstGeom>
            <a:solidFill>
              <a:srgbClr val="9999FF"/>
            </a:solidFill>
            <a:ln w="9525">
              <a:noFill/>
              <a:round/>
              <a:headEnd/>
              <a:tailEnd/>
            </a:ln>
            <a:effectLst/>
          </p:spPr>
          <p:txBody>
            <a:bodyPr wrap="none" anchor="ctr"/>
            <a:lstStyle/>
            <a:p>
              <a:endParaRPr lang="en-US"/>
            </a:p>
          </p:txBody>
        </p:sp>
        <p:sp>
          <p:nvSpPr>
            <p:cNvPr id="4151" name="Oval 55"/>
            <p:cNvSpPr>
              <a:spLocks noChangeArrowheads="1"/>
            </p:cNvSpPr>
            <p:nvPr/>
          </p:nvSpPr>
          <p:spPr bwMode="auto">
            <a:xfrm>
              <a:off x="4168" y="2078"/>
              <a:ext cx="248" cy="446"/>
            </a:xfrm>
            <a:prstGeom prst="ellipse">
              <a:avLst/>
            </a:prstGeom>
            <a:solidFill>
              <a:srgbClr val="B2B2B2"/>
            </a:solidFill>
            <a:ln w="9525">
              <a:solidFill>
                <a:schemeClr val="tx1"/>
              </a:solidFill>
              <a:round/>
              <a:headEnd/>
              <a:tailEnd/>
            </a:ln>
            <a:effectLst/>
          </p:spPr>
          <p:txBody>
            <a:bodyPr wrap="none" anchor="ctr"/>
            <a:lstStyle/>
            <a:p>
              <a:endParaRPr lang="en-US"/>
            </a:p>
          </p:txBody>
        </p:sp>
        <p:sp>
          <p:nvSpPr>
            <p:cNvPr id="4152" name="Rectangle 56"/>
            <p:cNvSpPr>
              <a:spLocks noChangeArrowheads="1"/>
            </p:cNvSpPr>
            <p:nvPr/>
          </p:nvSpPr>
          <p:spPr bwMode="auto">
            <a:xfrm>
              <a:off x="4250" y="2736"/>
              <a:ext cx="74" cy="558"/>
            </a:xfrm>
            <a:prstGeom prst="rect">
              <a:avLst/>
            </a:prstGeom>
            <a:solidFill>
              <a:srgbClr val="003300"/>
            </a:solidFill>
            <a:ln w="9525">
              <a:solidFill>
                <a:schemeClr val="tx1"/>
              </a:solidFill>
              <a:miter lim="800000"/>
              <a:headEnd/>
              <a:tailEnd/>
            </a:ln>
            <a:effectLst/>
          </p:spPr>
          <p:txBody>
            <a:bodyPr wrap="none" anchor="ctr"/>
            <a:lstStyle/>
            <a:p>
              <a:endParaRPr lang="en-US"/>
            </a:p>
          </p:txBody>
        </p:sp>
        <p:sp>
          <p:nvSpPr>
            <p:cNvPr id="4153" name="Rectangle 57"/>
            <p:cNvSpPr>
              <a:spLocks noChangeArrowheads="1"/>
            </p:cNvSpPr>
            <p:nvPr/>
          </p:nvSpPr>
          <p:spPr bwMode="auto">
            <a:xfrm>
              <a:off x="4274" y="2041"/>
              <a:ext cx="35" cy="447"/>
            </a:xfrm>
            <a:prstGeom prst="rect">
              <a:avLst/>
            </a:prstGeom>
            <a:solidFill>
              <a:srgbClr val="008000"/>
            </a:solidFill>
            <a:ln w="9525">
              <a:solidFill>
                <a:schemeClr val="tx1"/>
              </a:solidFill>
              <a:miter lim="800000"/>
              <a:headEnd/>
              <a:tailEnd/>
            </a:ln>
            <a:effectLst/>
          </p:spPr>
          <p:txBody>
            <a:bodyPr wrap="none" anchor="ctr"/>
            <a:lstStyle/>
            <a:p>
              <a:endParaRPr lang="en-US"/>
            </a:p>
          </p:txBody>
        </p:sp>
        <p:sp>
          <p:nvSpPr>
            <p:cNvPr id="4154" name="Rectangle 58"/>
            <p:cNvSpPr>
              <a:spLocks noChangeArrowheads="1"/>
            </p:cNvSpPr>
            <p:nvPr/>
          </p:nvSpPr>
          <p:spPr bwMode="auto">
            <a:xfrm>
              <a:off x="4244" y="2003"/>
              <a:ext cx="87" cy="75"/>
            </a:xfrm>
            <a:prstGeom prst="rect">
              <a:avLst/>
            </a:prstGeom>
            <a:solidFill>
              <a:srgbClr val="008000"/>
            </a:solidFill>
            <a:ln w="9525">
              <a:noFill/>
              <a:miter lim="800000"/>
              <a:headEnd/>
              <a:tailEnd/>
            </a:ln>
            <a:effectLst/>
          </p:spPr>
          <p:txBody>
            <a:bodyPr wrap="none" anchor="ctr"/>
            <a:lstStyle/>
            <a:p>
              <a:endParaRPr lang="en-US"/>
            </a:p>
          </p:txBody>
        </p:sp>
        <p:grpSp>
          <p:nvGrpSpPr>
            <p:cNvPr id="3" name="Group 59"/>
            <p:cNvGrpSpPr>
              <a:grpSpLocks/>
            </p:cNvGrpSpPr>
            <p:nvPr/>
          </p:nvGrpSpPr>
          <p:grpSpPr bwMode="auto">
            <a:xfrm>
              <a:off x="4309" y="2297"/>
              <a:ext cx="78" cy="111"/>
              <a:chOff x="2018" y="2790"/>
              <a:chExt cx="100" cy="136"/>
            </a:xfrm>
          </p:grpSpPr>
          <p:sp>
            <p:nvSpPr>
              <p:cNvPr id="4156" name="Rectangle 60"/>
              <p:cNvSpPr>
                <a:spLocks noChangeArrowheads="1"/>
              </p:cNvSpPr>
              <p:nvPr/>
            </p:nvSpPr>
            <p:spPr bwMode="auto">
              <a:xfrm>
                <a:off x="2018" y="2840"/>
                <a:ext cx="46" cy="45"/>
              </a:xfrm>
              <a:prstGeom prst="rect">
                <a:avLst/>
              </a:prstGeom>
              <a:solidFill>
                <a:schemeClr val="folHlink"/>
              </a:solidFill>
              <a:ln w="9525">
                <a:solidFill>
                  <a:schemeClr val="tx1"/>
                </a:solidFill>
                <a:miter lim="800000"/>
                <a:headEnd/>
                <a:tailEnd/>
              </a:ln>
              <a:effectLst/>
            </p:spPr>
            <p:txBody>
              <a:bodyPr wrap="none" anchor="ctr"/>
              <a:lstStyle/>
              <a:p>
                <a:endParaRPr lang="en-US"/>
              </a:p>
            </p:txBody>
          </p:sp>
          <p:sp>
            <p:nvSpPr>
              <p:cNvPr id="4157" name="Oval 61"/>
              <p:cNvSpPr>
                <a:spLocks noChangeArrowheads="1"/>
              </p:cNvSpPr>
              <p:nvPr/>
            </p:nvSpPr>
            <p:spPr bwMode="auto">
              <a:xfrm>
                <a:off x="2055" y="2790"/>
                <a:ext cx="63" cy="136"/>
              </a:xfrm>
              <a:prstGeom prst="ellipse">
                <a:avLst/>
              </a:prstGeom>
              <a:solidFill>
                <a:schemeClr val="folHlink"/>
              </a:solidFill>
              <a:ln w="9525">
                <a:solidFill>
                  <a:schemeClr val="tx1"/>
                </a:solidFill>
                <a:round/>
                <a:headEnd/>
                <a:tailEnd/>
              </a:ln>
              <a:effectLst/>
            </p:spPr>
            <p:txBody>
              <a:bodyPr wrap="none" anchor="ctr"/>
              <a:lstStyle/>
              <a:p>
                <a:endParaRPr lang="en-US"/>
              </a:p>
            </p:txBody>
          </p:sp>
        </p:grpSp>
        <p:grpSp>
          <p:nvGrpSpPr>
            <p:cNvPr id="4" name="Group 62"/>
            <p:cNvGrpSpPr>
              <a:grpSpLocks/>
            </p:cNvGrpSpPr>
            <p:nvPr/>
          </p:nvGrpSpPr>
          <p:grpSpPr bwMode="auto">
            <a:xfrm>
              <a:off x="4200" y="2299"/>
              <a:ext cx="74" cy="111"/>
              <a:chOff x="1878" y="2792"/>
              <a:chExt cx="95" cy="136"/>
            </a:xfrm>
          </p:grpSpPr>
          <p:sp>
            <p:nvSpPr>
              <p:cNvPr id="4159" name="Rectangle 63"/>
              <p:cNvSpPr>
                <a:spLocks noChangeArrowheads="1"/>
              </p:cNvSpPr>
              <p:nvPr/>
            </p:nvSpPr>
            <p:spPr bwMode="auto">
              <a:xfrm>
                <a:off x="1927" y="2836"/>
                <a:ext cx="46" cy="45"/>
              </a:xfrm>
              <a:prstGeom prst="rect">
                <a:avLst/>
              </a:prstGeom>
              <a:solidFill>
                <a:schemeClr val="folHlink"/>
              </a:solidFill>
              <a:ln w="9525">
                <a:solidFill>
                  <a:schemeClr val="tx1"/>
                </a:solidFill>
                <a:miter lim="800000"/>
                <a:headEnd/>
                <a:tailEnd/>
              </a:ln>
              <a:effectLst/>
            </p:spPr>
            <p:txBody>
              <a:bodyPr wrap="none" anchor="ctr"/>
              <a:lstStyle/>
              <a:p>
                <a:endParaRPr lang="en-US"/>
              </a:p>
            </p:txBody>
          </p:sp>
          <p:sp>
            <p:nvSpPr>
              <p:cNvPr id="4160" name="Oval 64"/>
              <p:cNvSpPr>
                <a:spLocks noChangeArrowheads="1"/>
              </p:cNvSpPr>
              <p:nvPr/>
            </p:nvSpPr>
            <p:spPr bwMode="auto">
              <a:xfrm>
                <a:off x="1878" y="2792"/>
                <a:ext cx="63" cy="136"/>
              </a:xfrm>
              <a:prstGeom prst="ellipse">
                <a:avLst/>
              </a:prstGeom>
              <a:solidFill>
                <a:schemeClr val="folHlink"/>
              </a:solidFill>
              <a:ln w="9525">
                <a:solidFill>
                  <a:schemeClr val="tx1"/>
                </a:solidFill>
                <a:round/>
                <a:headEnd/>
                <a:tailEnd/>
              </a:ln>
              <a:effectLst/>
            </p:spPr>
            <p:txBody>
              <a:bodyPr wrap="none" anchor="ctr"/>
              <a:lstStyle/>
              <a:p>
                <a:endParaRPr lang="en-US"/>
              </a:p>
            </p:txBody>
          </p:sp>
        </p:grpSp>
        <p:grpSp>
          <p:nvGrpSpPr>
            <p:cNvPr id="5" name="Group 65"/>
            <p:cNvGrpSpPr>
              <a:grpSpLocks/>
            </p:cNvGrpSpPr>
            <p:nvPr/>
          </p:nvGrpSpPr>
          <p:grpSpPr bwMode="auto">
            <a:xfrm>
              <a:off x="4198" y="2173"/>
              <a:ext cx="74" cy="112"/>
              <a:chOff x="1878" y="2792"/>
              <a:chExt cx="95" cy="136"/>
            </a:xfrm>
          </p:grpSpPr>
          <p:sp>
            <p:nvSpPr>
              <p:cNvPr id="4162" name="Rectangle 66"/>
              <p:cNvSpPr>
                <a:spLocks noChangeArrowheads="1"/>
              </p:cNvSpPr>
              <p:nvPr/>
            </p:nvSpPr>
            <p:spPr bwMode="auto">
              <a:xfrm>
                <a:off x="1927" y="2836"/>
                <a:ext cx="46" cy="45"/>
              </a:xfrm>
              <a:prstGeom prst="rect">
                <a:avLst/>
              </a:prstGeom>
              <a:solidFill>
                <a:schemeClr val="folHlink"/>
              </a:solidFill>
              <a:ln w="9525">
                <a:solidFill>
                  <a:schemeClr val="tx1"/>
                </a:solidFill>
                <a:miter lim="800000"/>
                <a:headEnd/>
                <a:tailEnd/>
              </a:ln>
              <a:effectLst/>
            </p:spPr>
            <p:txBody>
              <a:bodyPr wrap="none" anchor="ctr"/>
              <a:lstStyle/>
              <a:p>
                <a:endParaRPr lang="en-US"/>
              </a:p>
            </p:txBody>
          </p:sp>
          <p:sp>
            <p:nvSpPr>
              <p:cNvPr id="4163" name="Oval 67"/>
              <p:cNvSpPr>
                <a:spLocks noChangeArrowheads="1"/>
              </p:cNvSpPr>
              <p:nvPr/>
            </p:nvSpPr>
            <p:spPr bwMode="auto">
              <a:xfrm>
                <a:off x="1878" y="2792"/>
                <a:ext cx="63" cy="136"/>
              </a:xfrm>
              <a:prstGeom prst="ellipse">
                <a:avLst/>
              </a:prstGeom>
              <a:solidFill>
                <a:schemeClr val="folHlink"/>
              </a:solidFill>
              <a:ln w="9525">
                <a:solidFill>
                  <a:schemeClr val="tx1"/>
                </a:solidFill>
                <a:round/>
                <a:headEnd/>
                <a:tailEnd/>
              </a:ln>
              <a:effectLst/>
            </p:spPr>
            <p:txBody>
              <a:bodyPr wrap="none" anchor="ctr"/>
              <a:lstStyle/>
              <a:p>
                <a:endParaRPr lang="en-US"/>
              </a:p>
            </p:txBody>
          </p:sp>
        </p:grpSp>
        <p:grpSp>
          <p:nvGrpSpPr>
            <p:cNvPr id="6" name="Group 68"/>
            <p:cNvGrpSpPr>
              <a:grpSpLocks/>
            </p:cNvGrpSpPr>
            <p:nvPr/>
          </p:nvGrpSpPr>
          <p:grpSpPr bwMode="auto">
            <a:xfrm>
              <a:off x="4310" y="2167"/>
              <a:ext cx="78" cy="112"/>
              <a:chOff x="2018" y="2790"/>
              <a:chExt cx="100" cy="136"/>
            </a:xfrm>
          </p:grpSpPr>
          <p:sp>
            <p:nvSpPr>
              <p:cNvPr id="4165" name="Rectangle 69"/>
              <p:cNvSpPr>
                <a:spLocks noChangeArrowheads="1"/>
              </p:cNvSpPr>
              <p:nvPr/>
            </p:nvSpPr>
            <p:spPr bwMode="auto">
              <a:xfrm>
                <a:off x="2018" y="2840"/>
                <a:ext cx="46" cy="45"/>
              </a:xfrm>
              <a:prstGeom prst="rect">
                <a:avLst/>
              </a:prstGeom>
              <a:solidFill>
                <a:schemeClr val="folHlink"/>
              </a:solidFill>
              <a:ln w="9525">
                <a:solidFill>
                  <a:schemeClr val="tx1"/>
                </a:solidFill>
                <a:miter lim="800000"/>
                <a:headEnd/>
                <a:tailEnd/>
              </a:ln>
              <a:effectLst/>
            </p:spPr>
            <p:txBody>
              <a:bodyPr wrap="none" anchor="ctr"/>
              <a:lstStyle/>
              <a:p>
                <a:endParaRPr lang="en-US"/>
              </a:p>
            </p:txBody>
          </p:sp>
          <p:sp>
            <p:nvSpPr>
              <p:cNvPr id="4166" name="Oval 70"/>
              <p:cNvSpPr>
                <a:spLocks noChangeArrowheads="1"/>
              </p:cNvSpPr>
              <p:nvPr/>
            </p:nvSpPr>
            <p:spPr bwMode="auto">
              <a:xfrm>
                <a:off x="2055" y="2790"/>
                <a:ext cx="63" cy="136"/>
              </a:xfrm>
              <a:prstGeom prst="ellipse">
                <a:avLst/>
              </a:prstGeom>
              <a:solidFill>
                <a:schemeClr val="folHlink"/>
              </a:solidFill>
              <a:ln w="9525">
                <a:solidFill>
                  <a:schemeClr val="tx1"/>
                </a:solidFill>
                <a:round/>
                <a:headEnd/>
                <a:tailEnd/>
              </a:ln>
              <a:effectLst/>
            </p:spPr>
            <p:txBody>
              <a:bodyPr wrap="none" anchor="ctr"/>
              <a:lstStyle/>
              <a:p>
                <a:endParaRPr lang="en-US"/>
              </a:p>
            </p:txBody>
          </p:sp>
        </p:grpSp>
        <p:sp>
          <p:nvSpPr>
            <p:cNvPr id="4167" name="Oval 71"/>
            <p:cNvSpPr>
              <a:spLocks noChangeArrowheads="1"/>
            </p:cNvSpPr>
            <p:nvPr/>
          </p:nvSpPr>
          <p:spPr bwMode="auto">
            <a:xfrm rot="183620">
              <a:off x="5183" y="2282"/>
              <a:ext cx="71" cy="186"/>
            </a:xfrm>
            <a:prstGeom prst="ellipse">
              <a:avLst/>
            </a:prstGeom>
            <a:solidFill>
              <a:srgbClr val="CC6600"/>
            </a:solidFill>
            <a:ln w="9525">
              <a:solidFill>
                <a:schemeClr val="tx1"/>
              </a:solidFill>
              <a:round/>
              <a:headEnd/>
              <a:tailEnd/>
            </a:ln>
            <a:effectLst/>
          </p:spPr>
          <p:txBody>
            <a:bodyPr wrap="none" anchor="ctr"/>
            <a:lstStyle/>
            <a:p>
              <a:endParaRPr lang="en-US"/>
            </a:p>
          </p:txBody>
        </p:sp>
        <p:sp>
          <p:nvSpPr>
            <p:cNvPr id="4168" name="Oval 72"/>
            <p:cNvSpPr>
              <a:spLocks noChangeArrowheads="1"/>
            </p:cNvSpPr>
            <p:nvPr/>
          </p:nvSpPr>
          <p:spPr bwMode="auto">
            <a:xfrm rot="1022545">
              <a:off x="5044" y="2358"/>
              <a:ext cx="72" cy="186"/>
            </a:xfrm>
            <a:prstGeom prst="ellipse">
              <a:avLst/>
            </a:prstGeom>
            <a:solidFill>
              <a:srgbClr val="CC6600"/>
            </a:solidFill>
            <a:ln w="9525">
              <a:solidFill>
                <a:schemeClr val="tx1"/>
              </a:solidFill>
              <a:round/>
              <a:headEnd/>
              <a:tailEnd/>
            </a:ln>
            <a:effectLst/>
          </p:spPr>
          <p:txBody>
            <a:bodyPr wrap="none" anchor="ctr"/>
            <a:lstStyle/>
            <a:p>
              <a:endParaRPr lang="en-US"/>
            </a:p>
          </p:txBody>
        </p:sp>
        <p:sp>
          <p:nvSpPr>
            <p:cNvPr id="4169" name="Oval 73"/>
            <p:cNvSpPr>
              <a:spLocks noChangeArrowheads="1"/>
            </p:cNvSpPr>
            <p:nvPr/>
          </p:nvSpPr>
          <p:spPr bwMode="auto">
            <a:xfrm rot="21416380" flipH="1">
              <a:off x="3488" y="2222"/>
              <a:ext cx="70" cy="186"/>
            </a:xfrm>
            <a:prstGeom prst="ellipse">
              <a:avLst/>
            </a:prstGeom>
            <a:solidFill>
              <a:srgbClr val="CC6600"/>
            </a:solidFill>
            <a:ln w="9525">
              <a:solidFill>
                <a:schemeClr val="tx1"/>
              </a:solidFill>
              <a:round/>
              <a:headEnd/>
              <a:tailEnd/>
            </a:ln>
            <a:effectLst/>
          </p:spPr>
          <p:txBody>
            <a:bodyPr wrap="none" anchor="ctr"/>
            <a:lstStyle/>
            <a:p>
              <a:endParaRPr lang="en-US"/>
            </a:p>
          </p:txBody>
        </p:sp>
        <p:sp>
          <p:nvSpPr>
            <p:cNvPr id="4170" name="Oval 74"/>
            <p:cNvSpPr>
              <a:spLocks noChangeArrowheads="1"/>
            </p:cNvSpPr>
            <p:nvPr/>
          </p:nvSpPr>
          <p:spPr bwMode="auto">
            <a:xfrm rot="20577455" flipH="1">
              <a:off x="3501" y="2387"/>
              <a:ext cx="71" cy="186"/>
            </a:xfrm>
            <a:prstGeom prst="ellipse">
              <a:avLst/>
            </a:prstGeom>
            <a:solidFill>
              <a:srgbClr val="CC6600"/>
            </a:solidFill>
            <a:ln w="9525">
              <a:solidFill>
                <a:schemeClr val="tx1"/>
              </a:solidFill>
              <a:round/>
              <a:headEnd/>
              <a:tailEnd/>
            </a:ln>
            <a:effectLst/>
          </p:spPr>
          <p:txBody>
            <a:bodyPr wrap="none" anchor="ctr"/>
            <a:lstStyle/>
            <a:p>
              <a:endParaRPr lang="en-US"/>
            </a:p>
          </p:txBody>
        </p:sp>
        <p:sp>
          <p:nvSpPr>
            <p:cNvPr id="4171" name="Oval 75"/>
            <p:cNvSpPr>
              <a:spLocks noChangeArrowheads="1"/>
            </p:cNvSpPr>
            <p:nvPr/>
          </p:nvSpPr>
          <p:spPr bwMode="auto">
            <a:xfrm>
              <a:off x="4182" y="2484"/>
              <a:ext cx="219" cy="266"/>
            </a:xfrm>
            <a:prstGeom prst="ellipse">
              <a:avLst/>
            </a:prstGeom>
            <a:solidFill>
              <a:srgbClr val="003300"/>
            </a:solidFill>
            <a:ln w="9525">
              <a:solidFill>
                <a:schemeClr val="tx1"/>
              </a:solidFill>
              <a:round/>
              <a:headEnd/>
              <a:tailEnd/>
            </a:ln>
            <a:effectLst/>
          </p:spPr>
          <p:txBody>
            <a:bodyPr wrap="none" anchor="ctr"/>
            <a:lstStyle/>
            <a:p>
              <a:endParaRPr lang="en-US"/>
            </a:p>
          </p:txBody>
        </p:sp>
        <p:sp>
          <p:nvSpPr>
            <p:cNvPr id="4172" name="AutoShape 76"/>
            <p:cNvSpPr>
              <a:spLocks noChangeArrowheads="1"/>
            </p:cNvSpPr>
            <p:nvPr/>
          </p:nvSpPr>
          <p:spPr bwMode="auto">
            <a:xfrm rot="8933839">
              <a:off x="4385" y="2390"/>
              <a:ext cx="248" cy="482"/>
            </a:xfrm>
            <a:prstGeom prst="moon">
              <a:avLst>
                <a:gd name="adj" fmla="val 50000"/>
              </a:avLst>
            </a:prstGeom>
            <a:solidFill>
              <a:srgbClr val="006600"/>
            </a:solidFill>
            <a:ln w="9525">
              <a:solidFill>
                <a:schemeClr val="tx1"/>
              </a:solidFill>
              <a:miter lim="800000"/>
              <a:headEnd/>
              <a:tailEnd/>
            </a:ln>
            <a:effectLst/>
          </p:spPr>
          <p:txBody>
            <a:bodyPr wrap="none" anchor="ctr"/>
            <a:lstStyle/>
            <a:p>
              <a:endParaRPr lang="en-US"/>
            </a:p>
          </p:txBody>
        </p:sp>
        <p:sp>
          <p:nvSpPr>
            <p:cNvPr id="4173" name="AutoShape 77"/>
            <p:cNvSpPr>
              <a:spLocks noChangeArrowheads="1"/>
            </p:cNvSpPr>
            <p:nvPr/>
          </p:nvSpPr>
          <p:spPr bwMode="auto">
            <a:xfrm rot="1485656">
              <a:off x="3956" y="2412"/>
              <a:ext cx="248" cy="484"/>
            </a:xfrm>
            <a:prstGeom prst="moon">
              <a:avLst>
                <a:gd name="adj" fmla="val 50000"/>
              </a:avLst>
            </a:prstGeom>
            <a:solidFill>
              <a:srgbClr val="006600"/>
            </a:solidFill>
            <a:ln w="9525">
              <a:solidFill>
                <a:schemeClr val="tx1"/>
              </a:solidFill>
              <a:miter lim="800000"/>
              <a:headEnd/>
              <a:tailEnd/>
            </a:ln>
            <a:effectLst/>
          </p:spPr>
          <p:txBody>
            <a:bodyPr wrap="none" anchor="ctr"/>
            <a:lstStyle/>
            <a:p>
              <a:endParaRPr lang="en-US"/>
            </a:p>
          </p:txBody>
        </p:sp>
        <p:sp>
          <p:nvSpPr>
            <p:cNvPr id="4174" name="Oval 78"/>
            <p:cNvSpPr>
              <a:spLocks noChangeArrowheads="1"/>
            </p:cNvSpPr>
            <p:nvPr/>
          </p:nvSpPr>
          <p:spPr bwMode="auto">
            <a:xfrm>
              <a:off x="4242" y="2630"/>
              <a:ext cx="92" cy="140"/>
            </a:xfrm>
            <a:prstGeom prst="ellipse">
              <a:avLst/>
            </a:prstGeom>
            <a:solidFill>
              <a:srgbClr val="003300"/>
            </a:solidFill>
            <a:ln w="9525">
              <a:noFill/>
              <a:round/>
              <a:headEnd/>
              <a:tailEnd/>
            </a:ln>
            <a:effectLst/>
          </p:spPr>
          <p:txBody>
            <a:bodyPr wrap="none" anchor="ctr"/>
            <a:lstStyle/>
            <a:p>
              <a:endParaRPr lang="en-US"/>
            </a:p>
          </p:txBody>
        </p:sp>
        <p:sp>
          <p:nvSpPr>
            <p:cNvPr id="4175" name="Freeform 79"/>
            <p:cNvSpPr>
              <a:spLocks/>
            </p:cNvSpPr>
            <p:nvPr/>
          </p:nvSpPr>
          <p:spPr bwMode="auto">
            <a:xfrm>
              <a:off x="4436" y="2316"/>
              <a:ext cx="670" cy="132"/>
            </a:xfrm>
            <a:custGeom>
              <a:avLst/>
              <a:gdLst/>
              <a:ahLst/>
              <a:cxnLst>
                <a:cxn ang="0">
                  <a:pos x="0" y="158"/>
                </a:cxn>
                <a:cxn ang="0">
                  <a:pos x="162" y="86"/>
                </a:cxn>
                <a:cxn ang="0">
                  <a:pos x="246" y="68"/>
                </a:cxn>
                <a:cxn ang="0">
                  <a:pos x="648" y="14"/>
                </a:cxn>
                <a:cxn ang="0">
                  <a:pos x="792" y="20"/>
                </a:cxn>
                <a:cxn ang="0">
                  <a:pos x="816" y="56"/>
                </a:cxn>
                <a:cxn ang="0">
                  <a:pos x="834" y="68"/>
                </a:cxn>
              </a:cxnLst>
              <a:rect l="0" t="0" r="r" b="b"/>
              <a:pathLst>
                <a:path w="834" h="158">
                  <a:moveTo>
                    <a:pt x="0" y="158"/>
                  </a:moveTo>
                  <a:cubicBezTo>
                    <a:pt x="29" y="71"/>
                    <a:pt x="69" y="91"/>
                    <a:pt x="162" y="86"/>
                  </a:cubicBezTo>
                  <a:cubicBezTo>
                    <a:pt x="230" y="72"/>
                    <a:pt x="202" y="79"/>
                    <a:pt x="246" y="68"/>
                  </a:cubicBezTo>
                  <a:cubicBezTo>
                    <a:pt x="348" y="0"/>
                    <a:pt x="540" y="18"/>
                    <a:pt x="648" y="14"/>
                  </a:cubicBezTo>
                  <a:cubicBezTo>
                    <a:pt x="696" y="4"/>
                    <a:pt x="744" y="8"/>
                    <a:pt x="792" y="20"/>
                  </a:cubicBezTo>
                  <a:cubicBezTo>
                    <a:pt x="800" y="32"/>
                    <a:pt x="808" y="44"/>
                    <a:pt x="816" y="56"/>
                  </a:cubicBezTo>
                  <a:cubicBezTo>
                    <a:pt x="820" y="62"/>
                    <a:pt x="834" y="68"/>
                    <a:pt x="834" y="68"/>
                  </a:cubicBezTo>
                </a:path>
              </a:pathLst>
            </a:custGeom>
            <a:noFill/>
            <a:ln w="28575" cmpd="sng">
              <a:solidFill>
                <a:schemeClr val="tx1"/>
              </a:solidFill>
              <a:round/>
              <a:headEnd/>
              <a:tailEnd/>
            </a:ln>
            <a:effectLst/>
          </p:spPr>
          <p:txBody>
            <a:bodyPr/>
            <a:lstStyle/>
            <a:p>
              <a:endParaRPr lang="en-US"/>
            </a:p>
          </p:txBody>
        </p:sp>
        <p:sp>
          <p:nvSpPr>
            <p:cNvPr id="4176" name="Oval 80"/>
            <p:cNvSpPr>
              <a:spLocks noChangeArrowheads="1"/>
            </p:cNvSpPr>
            <p:nvPr/>
          </p:nvSpPr>
          <p:spPr bwMode="auto">
            <a:xfrm rot="-900000">
              <a:off x="5085" y="2359"/>
              <a:ext cx="72" cy="186"/>
            </a:xfrm>
            <a:prstGeom prst="ellipse">
              <a:avLst/>
            </a:prstGeom>
            <a:solidFill>
              <a:srgbClr val="CC6600"/>
            </a:solidFill>
            <a:ln w="9525">
              <a:solidFill>
                <a:schemeClr val="tx1"/>
              </a:solidFill>
              <a:round/>
              <a:headEnd/>
              <a:tailEnd/>
            </a:ln>
            <a:effectLst/>
          </p:spPr>
          <p:txBody>
            <a:bodyPr wrap="none" anchor="ctr"/>
            <a:lstStyle/>
            <a:p>
              <a:endParaRPr lang="en-US"/>
            </a:p>
          </p:txBody>
        </p:sp>
        <p:sp>
          <p:nvSpPr>
            <p:cNvPr id="4177" name="Freeform 81"/>
            <p:cNvSpPr>
              <a:spLocks/>
            </p:cNvSpPr>
            <p:nvPr/>
          </p:nvSpPr>
          <p:spPr bwMode="auto">
            <a:xfrm>
              <a:off x="4437" y="2262"/>
              <a:ext cx="781" cy="194"/>
            </a:xfrm>
            <a:custGeom>
              <a:avLst/>
              <a:gdLst/>
              <a:ahLst/>
              <a:cxnLst>
                <a:cxn ang="0">
                  <a:pos x="0" y="232"/>
                </a:cxn>
                <a:cxn ang="0">
                  <a:pos x="45" y="181"/>
                </a:cxn>
                <a:cxn ang="0">
                  <a:pos x="78" y="155"/>
                </a:cxn>
                <a:cxn ang="0">
                  <a:pos x="144" y="118"/>
                </a:cxn>
                <a:cxn ang="0">
                  <a:pos x="201" y="94"/>
                </a:cxn>
                <a:cxn ang="0">
                  <a:pos x="225" y="82"/>
                </a:cxn>
                <a:cxn ang="0">
                  <a:pos x="282" y="49"/>
                </a:cxn>
                <a:cxn ang="0">
                  <a:pos x="304" y="43"/>
                </a:cxn>
                <a:cxn ang="0">
                  <a:pos x="337" y="37"/>
                </a:cxn>
                <a:cxn ang="0">
                  <a:pos x="364" y="31"/>
                </a:cxn>
                <a:cxn ang="0">
                  <a:pos x="423" y="25"/>
                </a:cxn>
                <a:cxn ang="0">
                  <a:pos x="565" y="19"/>
                </a:cxn>
                <a:cxn ang="0">
                  <a:pos x="639" y="13"/>
                </a:cxn>
                <a:cxn ang="0">
                  <a:pos x="681" y="7"/>
                </a:cxn>
                <a:cxn ang="0">
                  <a:pos x="768" y="5"/>
                </a:cxn>
                <a:cxn ang="0">
                  <a:pos x="787" y="11"/>
                </a:cxn>
                <a:cxn ang="0">
                  <a:pos x="841" y="26"/>
                </a:cxn>
                <a:cxn ang="0">
                  <a:pos x="882" y="35"/>
                </a:cxn>
                <a:cxn ang="0">
                  <a:pos x="925" y="47"/>
                </a:cxn>
                <a:cxn ang="0">
                  <a:pos x="958" y="62"/>
                </a:cxn>
                <a:cxn ang="0">
                  <a:pos x="972" y="70"/>
                </a:cxn>
              </a:cxnLst>
              <a:rect l="0" t="0" r="r" b="b"/>
              <a:pathLst>
                <a:path w="972" h="232">
                  <a:moveTo>
                    <a:pt x="0" y="232"/>
                  </a:moveTo>
                  <a:cubicBezTo>
                    <a:pt x="3" y="208"/>
                    <a:pt x="20" y="186"/>
                    <a:pt x="45" y="181"/>
                  </a:cubicBezTo>
                  <a:cubicBezTo>
                    <a:pt x="52" y="172"/>
                    <a:pt x="68" y="161"/>
                    <a:pt x="78" y="155"/>
                  </a:cubicBezTo>
                  <a:cubicBezTo>
                    <a:pt x="92" y="137"/>
                    <a:pt x="122" y="121"/>
                    <a:pt x="144" y="118"/>
                  </a:cubicBezTo>
                  <a:cubicBezTo>
                    <a:pt x="160" y="106"/>
                    <a:pt x="183" y="100"/>
                    <a:pt x="201" y="94"/>
                  </a:cubicBezTo>
                  <a:cubicBezTo>
                    <a:pt x="211" y="87"/>
                    <a:pt x="214" y="84"/>
                    <a:pt x="225" y="82"/>
                  </a:cubicBezTo>
                  <a:cubicBezTo>
                    <a:pt x="240" y="71"/>
                    <a:pt x="263" y="53"/>
                    <a:pt x="282" y="49"/>
                  </a:cubicBezTo>
                  <a:cubicBezTo>
                    <a:pt x="289" y="46"/>
                    <a:pt x="297" y="44"/>
                    <a:pt x="304" y="43"/>
                  </a:cubicBezTo>
                  <a:cubicBezTo>
                    <a:pt x="314" y="39"/>
                    <a:pt x="326" y="38"/>
                    <a:pt x="337" y="37"/>
                  </a:cubicBezTo>
                  <a:cubicBezTo>
                    <a:pt x="347" y="35"/>
                    <a:pt x="354" y="32"/>
                    <a:pt x="364" y="31"/>
                  </a:cubicBezTo>
                  <a:cubicBezTo>
                    <a:pt x="381" y="21"/>
                    <a:pt x="403" y="27"/>
                    <a:pt x="423" y="25"/>
                  </a:cubicBezTo>
                  <a:cubicBezTo>
                    <a:pt x="452" y="10"/>
                    <a:pt x="545" y="19"/>
                    <a:pt x="565" y="19"/>
                  </a:cubicBezTo>
                  <a:cubicBezTo>
                    <a:pt x="587" y="12"/>
                    <a:pt x="615" y="15"/>
                    <a:pt x="639" y="13"/>
                  </a:cubicBezTo>
                  <a:cubicBezTo>
                    <a:pt x="652" y="9"/>
                    <a:pt x="667" y="8"/>
                    <a:pt x="681" y="7"/>
                  </a:cubicBezTo>
                  <a:cubicBezTo>
                    <a:pt x="711" y="0"/>
                    <a:pt x="734" y="5"/>
                    <a:pt x="768" y="5"/>
                  </a:cubicBezTo>
                  <a:cubicBezTo>
                    <a:pt x="774" y="8"/>
                    <a:pt x="781" y="10"/>
                    <a:pt x="787" y="11"/>
                  </a:cubicBezTo>
                  <a:cubicBezTo>
                    <a:pt x="801" y="19"/>
                    <a:pt x="824" y="24"/>
                    <a:pt x="841" y="26"/>
                  </a:cubicBezTo>
                  <a:cubicBezTo>
                    <a:pt x="854" y="30"/>
                    <a:pt x="868" y="33"/>
                    <a:pt x="882" y="35"/>
                  </a:cubicBezTo>
                  <a:cubicBezTo>
                    <a:pt x="894" y="41"/>
                    <a:pt x="912" y="45"/>
                    <a:pt x="925" y="47"/>
                  </a:cubicBezTo>
                  <a:cubicBezTo>
                    <a:pt x="937" y="52"/>
                    <a:pt x="945" y="60"/>
                    <a:pt x="958" y="62"/>
                  </a:cubicBezTo>
                  <a:cubicBezTo>
                    <a:pt x="963" y="64"/>
                    <a:pt x="972" y="70"/>
                    <a:pt x="972" y="70"/>
                  </a:cubicBezTo>
                </a:path>
              </a:pathLst>
            </a:custGeom>
            <a:noFill/>
            <a:ln w="28575" cmpd="sng">
              <a:solidFill>
                <a:schemeClr val="tx1"/>
              </a:solidFill>
              <a:round/>
              <a:headEnd/>
              <a:tailEnd/>
            </a:ln>
            <a:effectLst/>
          </p:spPr>
          <p:txBody>
            <a:bodyPr/>
            <a:lstStyle/>
            <a:p>
              <a:endParaRPr lang="en-US"/>
            </a:p>
          </p:txBody>
        </p:sp>
        <p:sp>
          <p:nvSpPr>
            <p:cNvPr id="4178" name="Oval 82"/>
            <p:cNvSpPr>
              <a:spLocks noChangeArrowheads="1"/>
            </p:cNvSpPr>
            <p:nvPr/>
          </p:nvSpPr>
          <p:spPr bwMode="auto">
            <a:xfrm rot="-1481375">
              <a:off x="5216" y="2277"/>
              <a:ext cx="72" cy="186"/>
            </a:xfrm>
            <a:prstGeom prst="ellipse">
              <a:avLst/>
            </a:prstGeom>
            <a:solidFill>
              <a:srgbClr val="CC6600"/>
            </a:solidFill>
            <a:ln w="9525">
              <a:solidFill>
                <a:schemeClr val="tx1"/>
              </a:solidFill>
              <a:round/>
              <a:headEnd/>
              <a:tailEnd/>
            </a:ln>
            <a:effectLst/>
          </p:spPr>
          <p:txBody>
            <a:bodyPr wrap="none" anchor="ctr"/>
            <a:lstStyle/>
            <a:p>
              <a:endParaRPr lang="en-US"/>
            </a:p>
          </p:txBody>
        </p:sp>
        <p:sp>
          <p:nvSpPr>
            <p:cNvPr id="4179" name="Freeform 83"/>
            <p:cNvSpPr>
              <a:spLocks/>
            </p:cNvSpPr>
            <p:nvPr/>
          </p:nvSpPr>
          <p:spPr bwMode="auto">
            <a:xfrm>
              <a:off x="3510" y="2313"/>
              <a:ext cx="651" cy="150"/>
            </a:xfrm>
            <a:custGeom>
              <a:avLst/>
              <a:gdLst/>
              <a:ahLst/>
              <a:cxnLst>
                <a:cxn ang="0">
                  <a:pos x="811" y="179"/>
                </a:cxn>
                <a:cxn ang="0">
                  <a:pos x="795" y="160"/>
                </a:cxn>
                <a:cxn ang="0">
                  <a:pos x="750" y="106"/>
                </a:cxn>
                <a:cxn ang="0">
                  <a:pos x="723" y="79"/>
                </a:cxn>
                <a:cxn ang="0">
                  <a:pos x="616" y="19"/>
                </a:cxn>
                <a:cxn ang="0">
                  <a:pos x="588" y="10"/>
                </a:cxn>
                <a:cxn ang="0">
                  <a:pos x="547" y="4"/>
                </a:cxn>
                <a:cxn ang="0">
                  <a:pos x="285" y="10"/>
                </a:cxn>
                <a:cxn ang="0">
                  <a:pos x="259" y="17"/>
                </a:cxn>
                <a:cxn ang="0">
                  <a:pos x="243" y="26"/>
                </a:cxn>
                <a:cxn ang="0">
                  <a:pos x="196" y="52"/>
                </a:cxn>
                <a:cxn ang="0">
                  <a:pos x="127" y="77"/>
                </a:cxn>
                <a:cxn ang="0">
                  <a:pos x="106" y="85"/>
                </a:cxn>
                <a:cxn ang="0">
                  <a:pos x="88" y="92"/>
                </a:cxn>
                <a:cxn ang="0">
                  <a:pos x="0" y="98"/>
                </a:cxn>
              </a:cxnLst>
              <a:rect l="0" t="0" r="r" b="b"/>
              <a:pathLst>
                <a:path w="811" h="179">
                  <a:moveTo>
                    <a:pt x="811" y="179"/>
                  </a:moveTo>
                  <a:cubicBezTo>
                    <a:pt x="806" y="172"/>
                    <a:pt x="803" y="165"/>
                    <a:pt x="795" y="160"/>
                  </a:cubicBezTo>
                  <a:cubicBezTo>
                    <a:pt x="788" y="142"/>
                    <a:pt x="767" y="117"/>
                    <a:pt x="750" y="106"/>
                  </a:cubicBezTo>
                  <a:cubicBezTo>
                    <a:pt x="743" y="94"/>
                    <a:pt x="733" y="87"/>
                    <a:pt x="723" y="79"/>
                  </a:cubicBezTo>
                  <a:cubicBezTo>
                    <a:pt x="691" y="52"/>
                    <a:pt x="659" y="24"/>
                    <a:pt x="616" y="19"/>
                  </a:cubicBezTo>
                  <a:cubicBezTo>
                    <a:pt x="606" y="14"/>
                    <a:pt x="599" y="11"/>
                    <a:pt x="588" y="10"/>
                  </a:cubicBezTo>
                  <a:cubicBezTo>
                    <a:pt x="575" y="5"/>
                    <a:pt x="561" y="5"/>
                    <a:pt x="547" y="4"/>
                  </a:cubicBezTo>
                  <a:cubicBezTo>
                    <a:pt x="312" y="5"/>
                    <a:pt x="389" y="0"/>
                    <a:pt x="285" y="10"/>
                  </a:cubicBezTo>
                  <a:cubicBezTo>
                    <a:pt x="275" y="12"/>
                    <a:pt x="270" y="16"/>
                    <a:pt x="259" y="17"/>
                  </a:cubicBezTo>
                  <a:cubicBezTo>
                    <a:pt x="254" y="21"/>
                    <a:pt x="243" y="26"/>
                    <a:pt x="243" y="26"/>
                  </a:cubicBezTo>
                  <a:cubicBezTo>
                    <a:pt x="238" y="35"/>
                    <a:pt x="208" y="49"/>
                    <a:pt x="196" y="52"/>
                  </a:cubicBezTo>
                  <a:cubicBezTo>
                    <a:pt x="174" y="65"/>
                    <a:pt x="152" y="73"/>
                    <a:pt x="127" y="77"/>
                  </a:cubicBezTo>
                  <a:cubicBezTo>
                    <a:pt x="120" y="80"/>
                    <a:pt x="113" y="83"/>
                    <a:pt x="106" y="85"/>
                  </a:cubicBezTo>
                  <a:cubicBezTo>
                    <a:pt x="99" y="90"/>
                    <a:pt x="97" y="91"/>
                    <a:pt x="88" y="92"/>
                  </a:cubicBezTo>
                  <a:cubicBezTo>
                    <a:pt x="53" y="109"/>
                    <a:pt x="80" y="98"/>
                    <a:pt x="0" y="98"/>
                  </a:cubicBezTo>
                </a:path>
              </a:pathLst>
            </a:custGeom>
            <a:noFill/>
            <a:ln w="28575" cmpd="sng">
              <a:solidFill>
                <a:schemeClr val="tx1"/>
              </a:solidFill>
              <a:round/>
              <a:headEnd/>
              <a:tailEnd/>
            </a:ln>
            <a:effectLst/>
          </p:spPr>
          <p:txBody>
            <a:bodyPr/>
            <a:lstStyle/>
            <a:p>
              <a:endParaRPr lang="en-US"/>
            </a:p>
          </p:txBody>
        </p:sp>
        <p:sp>
          <p:nvSpPr>
            <p:cNvPr id="4180" name="Oval 84"/>
            <p:cNvSpPr>
              <a:spLocks noChangeArrowheads="1"/>
            </p:cNvSpPr>
            <p:nvPr/>
          </p:nvSpPr>
          <p:spPr bwMode="auto">
            <a:xfrm rot="1721394" flipH="1">
              <a:off x="3443" y="2380"/>
              <a:ext cx="71" cy="186"/>
            </a:xfrm>
            <a:prstGeom prst="ellipse">
              <a:avLst/>
            </a:prstGeom>
            <a:solidFill>
              <a:srgbClr val="CC6600"/>
            </a:solidFill>
            <a:ln w="9525">
              <a:solidFill>
                <a:schemeClr val="tx1"/>
              </a:solidFill>
              <a:round/>
              <a:headEnd/>
              <a:tailEnd/>
            </a:ln>
            <a:effectLst/>
          </p:spPr>
          <p:txBody>
            <a:bodyPr wrap="none" anchor="ctr"/>
            <a:lstStyle/>
            <a:p>
              <a:endParaRPr lang="en-US"/>
            </a:p>
          </p:txBody>
        </p:sp>
        <p:sp>
          <p:nvSpPr>
            <p:cNvPr id="4181" name="Freeform 85"/>
            <p:cNvSpPr>
              <a:spLocks/>
            </p:cNvSpPr>
            <p:nvPr/>
          </p:nvSpPr>
          <p:spPr bwMode="auto">
            <a:xfrm>
              <a:off x="3511" y="2226"/>
              <a:ext cx="648" cy="236"/>
            </a:xfrm>
            <a:custGeom>
              <a:avLst/>
              <a:gdLst/>
              <a:ahLst/>
              <a:cxnLst>
                <a:cxn ang="0">
                  <a:pos x="807" y="282"/>
                </a:cxn>
                <a:cxn ang="0">
                  <a:pos x="789" y="265"/>
                </a:cxn>
                <a:cxn ang="0">
                  <a:pos x="773" y="252"/>
                </a:cxn>
                <a:cxn ang="0">
                  <a:pos x="731" y="213"/>
                </a:cxn>
                <a:cxn ang="0">
                  <a:pos x="719" y="202"/>
                </a:cxn>
                <a:cxn ang="0">
                  <a:pos x="699" y="177"/>
                </a:cxn>
                <a:cxn ang="0">
                  <a:pos x="627" y="106"/>
                </a:cxn>
                <a:cxn ang="0">
                  <a:pos x="614" y="96"/>
                </a:cxn>
                <a:cxn ang="0">
                  <a:pos x="591" y="78"/>
                </a:cxn>
                <a:cxn ang="0">
                  <a:pos x="549" y="48"/>
                </a:cxn>
                <a:cxn ang="0">
                  <a:pos x="492" y="18"/>
                </a:cxn>
                <a:cxn ang="0">
                  <a:pos x="453" y="6"/>
                </a:cxn>
                <a:cxn ang="0">
                  <a:pos x="192" y="4"/>
                </a:cxn>
                <a:cxn ang="0">
                  <a:pos x="107" y="1"/>
                </a:cxn>
                <a:cxn ang="0">
                  <a:pos x="0" y="3"/>
                </a:cxn>
              </a:cxnLst>
              <a:rect l="0" t="0" r="r" b="b"/>
              <a:pathLst>
                <a:path w="807" h="282">
                  <a:moveTo>
                    <a:pt x="807" y="282"/>
                  </a:moveTo>
                  <a:cubicBezTo>
                    <a:pt x="803" y="275"/>
                    <a:pt x="797" y="268"/>
                    <a:pt x="789" y="265"/>
                  </a:cubicBezTo>
                  <a:cubicBezTo>
                    <a:pt x="785" y="259"/>
                    <a:pt x="779" y="256"/>
                    <a:pt x="773" y="252"/>
                  </a:cubicBezTo>
                  <a:cubicBezTo>
                    <a:pt x="764" y="237"/>
                    <a:pt x="745" y="223"/>
                    <a:pt x="731" y="213"/>
                  </a:cubicBezTo>
                  <a:cubicBezTo>
                    <a:pt x="728" y="207"/>
                    <a:pt x="724" y="206"/>
                    <a:pt x="719" y="202"/>
                  </a:cubicBezTo>
                  <a:cubicBezTo>
                    <a:pt x="715" y="194"/>
                    <a:pt x="706" y="183"/>
                    <a:pt x="699" y="177"/>
                  </a:cubicBezTo>
                  <a:cubicBezTo>
                    <a:pt x="683" y="151"/>
                    <a:pt x="654" y="122"/>
                    <a:pt x="627" y="106"/>
                  </a:cubicBezTo>
                  <a:cubicBezTo>
                    <a:pt x="622" y="99"/>
                    <a:pt x="620" y="101"/>
                    <a:pt x="614" y="96"/>
                  </a:cubicBezTo>
                  <a:cubicBezTo>
                    <a:pt x="609" y="88"/>
                    <a:pt x="599" y="83"/>
                    <a:pt x="591" y="78"/>
                  </a:cubicBezTo>
                  <a:cubicBezTo>
                    <a:pt x="585" y="68"/>
                    <a:pt x="561" y="50"/>
                    <a:pt x="549" y="48"/>
                  </a:cubicBezTo>
                  <a:cubicBezTo>
                    <a:pt x="537" y="33"/>
                    <a:pt x="510" y="22"/>
                    <a:pt x="492" y="18"/>
                  </a:cubicBezTo>
                  <a:cubicBezTo>
                    <a:pt x="483" y="11"/>
                    <a:pt x="465" y="7"/>
                    <a:pt x="453" y="6"/>
                  </a:cubicBezTo>
                  <a:cubicBezTo>
                    <a:pt x="366" y="7"/>
                    <a:pt x="279" y="6"/>
                    <a:pt x="192" y="4"/>
                  </a:cubicBezTo>
                  <a:cubicBezTo>
                    <a:pt x="163" y="2"/>
                    <a:pt x="137" y="0"/>
                    <a:pt x="107" y="1"/>
                  </a:cubicBezTo>
                  <a:cubicBezTo>
                    <a:pt x="46" y="4"/>
                    <a:pt x="82" y="3"/>
                    <a:pt x="0" y="3"/>
                  </a:cubicBezTo>
                </a:path>
              </a:pathLst>
            </a:custGeom>
            <a:noFill/>
            <a:ln w="28575" cmpd="sng">
              <a:solidFill>
                <a:schemeClr val="tx1"/>
              </a:solidFill>
              <a:round/>
              <a:headEnd/>
              <a:tailEnd/>
            </a:ln>
            <a:effectLst/>
          </p:spPr>
          <p:txBody>
            <a:bodyPr/>
            <a:lstStyle/>
            <a:p>
              <a:endParaRPr lang="en-US"/>
            </a:p>
          </p:txBody>
        </p:sp>
        <p:sp>
          <p:nvSpPr>
            <p:cNvPr id="4182" name="Oval 86"/>
            <p:cNvSpPr>
              <a:spLocks noChangeArrowheads="1"/>
            </p:cNvSpPr>
            <p:nvPr/>
          </p:nvSpPr>
          <p:spPr bwMode="auto">
            <a:xfrm rot="1319468" flipH="1">
              <a:off x="3454" y="2216"/>
              <a:ext cx="71" cy="186"/>
            </a:xfrm>
            <a:prstGeom prst="ellipse">
              <a:avLst/>
            </a:prstGeom>
            <a:solidFill>
              <a:srgbClr val="CC6600"/>
            </a:solidFill>
            <a:ln w="9525">
              <a:solidFill>
                <a:schemeClr val="tx1"/>
              </a:solidFill>
              <a:round/>
              <a:headEnd/>
              <a:tailEnd/>
            </a:ln>
            <a:effectLst/>
          </p:spPr>
          <p:txBody>
            <a:bodyPr wrap="none" anchor="ctr"/>
            <a:lstStyle/>
            <a:p>
              <a:endParaRPr lang="en-US"/>
            </a:p>
          </p:txBody>
        </p:sp>
        <p:sp>
          <p:nvSpPr>
            <p:cNvPr id="4183" name="AutoShape 87"/>
            <p:cNvSpPr>
              <a:spLocks noChangeArrowheads="1"/>
            </p:cNvSpPr>
            <p:nvPr/>
          </p:nvSpPr>
          <p:spPr bwMode="auto">
            <a:xfrm rot="7761465">
              <a:off x="1712" y="2285"/>
              <a:ext cx="266" cy="485"/>
            </a:xfrm>
            <a:prstGeom prst="moon">
              <a:avLst>
                <a:gd name="adj" fmla="val 50000"/>
              </a:avLst>
            </a:prstGeom>
            <a:solidFill>
              <a:srgbClr val="006600"/>
            </a:solidFill>
            <a:ln w="9525">
              <a:solidFill>
                <a:schemeClr val="tx1"/>
              </a:solidFill>
              <a:miter lim="800000"/>
              <a:headEnd/>
              <a:tailEnd/>
            </a:ln>
            <a:effectLst/>
          </p:spPr>
          <p:txBody>
            <a:bodyPr wrap="none" anchor="ctr"/>
            <a:lstStyle/>
            <a:p>
              <a:endParaRPr lang="en-US"/>
            </a:p>
          </p:txBody>
        </p:sp>
        <p:sp>
          <p:nvSpPr>
            <p:cNvPr id="4184" name="AutoShape 88"/>
            <p:cNvSpPr>
              <a:spLocks noChangeArrowheads="1"/>
            </p:cNvSpPr>
            <p:nvPr/>
          </p:nvSpPr>
          <p:spPr bwMode="auto">
            <a:xfrm rot="-159402">
              <a:off x="891" y="1026"/>
              <a:ext cx="1382" cy="1442"/>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9999FF"/>
            </a:solidFill>
            <a:ln w="9525">
              <a:solidFill>
                <a:schemeClr val="tx1"/>
              </a:solidFill>
              <a:miter lim="800000"/>
              <a:headEnd/>
              <a:tailEnd/>
            </a:ln>
            <a:effectLst/>
          </p:spPr>
          <p:txBody>
            <a:bodyPr wrap="none" anchor="ctr"/>
            <a:lstStyle/>
            <a:p>
              <a:endParaRPr lang="en-US"/>
            </a:p>
          </p:txBody>
        </p:sp>
        <p:sp>
          <p:nvSpPr>
            <p:cNvPr id="4185" name="AutoShape 89"/>
            <p:cNvSpPr>
              <a:spLocks noChangeArrowheads="1"/>
            </p:cNvSpPr>
            <p:nvPr/>
          </p:nvSpPr>
          <p:spPr bwMode="auto">
            <a:xfrm rot="4113339">
              <a:off x="1461" y="1408"/>
              <a:ext cx="1327" cy="1419"/>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9999FF"/>
            </a:solidFill>
            <a:ln w="9525">
              <a:solidFill>
                <a:schemeClr val="tx1"/>
              </a:solidFill>
              <a:miter lim="800000"/>
              <a:headEnd/>
              <a:tailEnd/>
            </a:ln>
            <a:effectLst/>
          </p:spPr>
          <p:txBody>
            <a:bodyPr wrap="none" anchor="ctr"/>
            <a:lstStyle/>
            <a:p>
              <a:endParaRPr lang="en-US"/>
            </a:p>
          </p:txBody>
        </p:sp>
        <p:sp>
          <p:nvSpPr>
            <p:cNvPr id="4186" name="AutoShape 90"/>
            <p:cNvSpPr>
              <a:spLocks noChangeArrowheads="1"/>
            </p:cNvSpPr>
            <p:nvPr/>
          </p:nvSpPr>
          <p:spPr bwMode="auto">
            <a:xfrm rot="17818711">
              <a:off x="340" y="1400"/>
              <a:ext cx="1328" cy="1419"/>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9999FF"/>
            </a:solidFill>
            <a:ln w="9525">
              <a:solidFill>
                <a:schemeClr val="tx1"/>
              </a:solidFill>
              <a:miter lim="800000"/>
              <a:headEnd/>
              <a:tailEnd/>
            </a:ln>
            <a:effectLst/>
          </p:spPr>
          <p:txBody>
            <a:bodyPr wrap="none" anchor="ctr"/>
            <a:lstStyle/>
            <a:p>
              <a:endParaRPr lang="en-US"/>
            </a:p>
          </p:txBody>
        </p:sp>
        <p:sp>
          <p:nvSpPr>
            <p:cNvPr id="4187" name="Oval 91"/>
            <p:cNvSpPr>
              <a:spLocks noChangeArrowheads="1"/>
            </p:cNvSpPr>
            <p:nvPr/>
          </p:nvSpPr>
          <p:spPr bwMode="auto">
            <a:xfrm>
              <a:off x="1340" y="1977"/>
              <a:ext cx="411" cy="532"/>
            </a:xfrm>
            <a:prstGeom prst="ellipse">
              <a:avLst/>
            </a:prstGeom>
            <a:solidFill>
              <a:srgbClr val="008000"/>
            </a:solidFill>
            <a:ln w="9525">
              <a:solidFill>
                <a:schemeClr val="tx1"/>
              </a:solidFill>
              <a:round/>
              <a:headEnd/>
              <a:tailEnd/>
            </a:ln>
            <a:effectLst/>
          </p:spPr>
          <p:txBody>
            <a:bodyPr wrap="none" anchor="ctr"/>
            <a:lstStyle/>
            <a:p>
              <a:endParaRPr lang="en-US"/>
            </a:p>
          </p:txBody>
        </p:sp>
        <p:sp>
          <p:nvSpPr>
            <p:cNvPr id="4188" name="Rectangle 92"/>
            <p:cNvSpPr>
              <a:spLocks noChangeArrowheads="1"/>
            </p:cNvSpPr>
            <p:nvPr/>
          </p:nvSpPr>
          <p:spPr bwMode="auto">
            <a:xfrm>
              <a:off x="1487" y="1644"/>
              <a:ext cx="105" cy="342"/>
            </a:xfrm>
            <a:prstGeom prst="rect">
              <a:avLst/>
            </a:prstGeom>
            <a:solidFill>
              <a:srgbClr val="008000"/>
            </a:solidFill>
            <a:ln w="9525">
              <a:solidFill>
                <a:schemeClr val="tx1"/>
              </a:solidFill>
              <a:miter lim="800000"/>
              <a:headEnd/>
              <a:tailEnd/>
            </a:ln>
            <a:effectLst/>
          </p:spPr>
          <p:txBody>
            <a:bodyPr wrap="none" anchor="ctr"/>
            <a:lstStyle/>
            <a:p>
              <a:endParaRPr lang="en-US"/>
            </a:p>
          </p:txBody>
        </p:sp>
        <p:sp>
          <p:nvSpPr>
            <p:cNvPr id="4189" name="Rectangle 93"/>
            <p:cNvSpPr>
              <a:spLocks noChangeArrowheads="1"/>
            </p:cNvSpPr>
            <p:nvPr/>
          </p:nvSpPr>
          <p:spPr bwMode="auto">
            <a:xfrm rot="16200000">
              <a:off x="1488" y="2054"/>
              <a:ext cx="77" cy="75"/>
            </a:xfrm>
            <a:prstGeom prst="rect">
              <a:avLst/>
            </a:prstGeom>
            <a:solidFill>
              <a:srgbClr val="008000"/>
            </a:solidFill>
            <a:ln w="9525">
              <a:noFill/>
              <a:miter lim="800000"/>
              <a:headEnd/>
              <a:tailEnd/>
            </a:ln>
            <a:effectLst/>
          </p:spPr>
          <p:txBody>
            <a:bodyPr wrap="none" anchor="ctr"/>
            <a:lstStyle/>
            <a:p>
              <a:endParaRPr lang="en-US"/>
            </a:p>
          </p:txBody>
        </p:sp>
        <p:sp>
          <p:nvSpPr>
            <p:cNvPr id="4190" name="AutoShape 94"/>
            <p:cNvSpPr>
              <a:spLocks noChangeArrowheads="1"/>
            </p:cNvSpPr>
            <p:nvPr/>
          </p:nvSpPr>
          <p:spPr bwMode="auto">
            <a:xfrm rot="861338">
              <a:off x="1782" y="1180"/>
              <a:ext cx="260" cy="922"/>
            </a:xfrm>
            <a:prstGeom prst="roundRect">
              <a:avLst>
                <a:gd name="adj" fmla="val 16667"/>
              </a:avLst>
            </a:prstGeom>
            <a:solidFill>
              <a:srgbClr val="9999FF"/>
            </a:solidFill>
            <a:ln w="9525">
              <a:noFill/>
              <a:round/>
              <a:headEnd/>
              <a:tailEnd/>
            </a:ln>
            <a:effectLst/>
          </p:spPr>
          <p:txBody>
            <a:bodyPr wrap="none" anchor="ctr"/>
            <a:lstStyle/>
            <a:p>
              <a:endParaRPr lang="en-US"/>
            </a:p>
          </p:txBody>
        </p:sp>
        <p:sp>
          <p:nvSpPr>
            <p:cNvPr id="4191" name="AutoShape 95"/>
            <p:cNvSpPr>
              <a:spLocks noChangeArrowheads="1"/>
            </p:cNvSpPr>
            <p:nvPr/>
          </p:nvSpPr>
          <p:spPr bwMode="auto">
            <a:xfrm rot="-952189">
              <a:off x="1068" y="1190"/>
              <a:ext cx="252" cy="895"/>
            </a:xfrm>
            <a:prstGeom prst="roundRect">
              <a:avLst>
                <a:gd name="adj" fmla="val 16667"/>
              </a:avLst>
            </a:prstGeom>
            <a:solidFill>
              <a:srgbClr val="9999FF"/>
            </a:solidFill>
            <a:ln w="9525">
              <a:noFill/>
              <a:round/>
              <a:headEnd/>
              <a:tailEnd/>
            </a:ln>
            <a:effectLst/>
          </p:spPr>
          <p:txBody>
            <a:bodyPr wrap="none" anchor="ctr"/>
            <a:lstStyle/>
            <a:p>
              <a:endParaRPr lang="en-US"/>
            </a:p>
          </p:txBody>
        </p:sp>
        <p:sp>
          <p:nvSpPr>
            <p:cNvPr id="4192" name="Oval 96"/>
            <p:cNvSpPr>
              <a:spLocks noChangeArrowheads="1"/>
            </p:cNvSpPr>
            <p:nvPr/>
          </p:nvSpPr>
          <p:spPr bwMode="auto">
            <a:xfrm>
              <a:off x="1415" y="2053"/>
              <a:ext cx="262" cy="456"/>
            </a:xfrm>
            <a:prstGeom prst="ellipse">
              <a:avLst/>
            </a:prstGeom>
            <a:solidFill>
              <a:srgbClr val="B2B2B2"/>
            </a:solidFill>
            <a:ln w="9525">
              <a:solidFill>
                <a:schemeClr val="tx1"/>
              </a:solidFill>
              <a:round/>
              <a:headEnd/>
              <a:tailEnd/>
            </a:ln>
            <a:effectLst/>
          </p:spPr>
          <p:txBody>
            <a:bodyPr wrap="none" anchor="ctr"/>
            <a:lstStyle/>
            <a:p>
              <a:endParaRPr lang="en-US"/>
            </a:p>
          </p:txBody>
        </p:sp>
        <p:sp>
          <p:nvSpPr>
            <p:cNvPr id="4193" name="Rectangle 97"/>
            <p:cNvSpPr>
              <a:spLocks noChangeArrowheads="1"/>
            </p:cNvSpPr>
            <p:nvPr/>
          </p:nvSpPr>
          <p:spPr bwMode="auto">
            <a:xfrm>
              <a:off x="1502" y="2725"/>
              <a:ext cx="78" cy="569"/>
            </a:xfrm>
            <a:prstGeom prst="rect">
              <a:avLst/>
            </a:prstGeom>
            <a:solidFill>
              <a:srgbClr val="003300"/>
            </a:solidFill>
            <a:ln w="9525">
              <a:solidFill>
                <a:schemeClr val="tx1"/>
              </a:solidFill>
              <a:miter lim="800000"/>
              <a:headEnd/>
              <a:tailEnd/>
            </a:ln>
            <a:effectLst/>
          </p:spPr>
          <p:txBody>
            <a:bodyPr wrap="none" anchor="ctr"/>
            <a:lstStyle/>
            <a:p>
              <a:endParaRPr lang="en-US"/>
            </a:p>
          </p:txBody>
        </p:sp>
        <p:sp>
          <p:nvSpPr>
            <p:cNvPr id="4194" name="Rectangle 98"/>
            <p:cNvSpPr>
              <a:spLocks noChangeArrowheads="1"/>
            </p:cNvSpPr>
            <p:nvPr/>
          </p:nvSpPr>
          <p:spPr bwMode="auto">
            <a:xfrm>
              <a:off x="1527" y="2016"/>
              <a:ext cx="37" cy="455"/>
            </a:xfrm>
            <a:prstGeom prst="rect">
              <a:avLst/>
            </a:prstGeom>
            <a:solidFill>
              <a:srgbClr val="008000"/>
            </a:solidFill>
            <a:ln w="9525">
              <a:solidFill>
                <a:schemeClr val="tx1"/>
              </a:solidFill>
              <a:miter lim="800000"/>
              <a:headEnd/>
              <a:tailEnd/>
            </a:ln>
            <a:effectLst/>
          </p:spPr>
          <p:txBody>
            <a:bodyPr wrap="none" anchor="ctr"/>
            <a:lstStyle/>
            <a:p>
              <a:endParaRPr lang="en-US"/>
            </a:p>
          </p:txBody>
        </p:sp>
        <p:grpSp>
          <p:nvGrpSpPr>
            <p:cNvPr id="7" name="Group 99"/>
            <p:cNvGrpSpPr>
              <a:grpSpLocks/>
            </p:cNvGrpSpPr>
            <p:nvPr/>
          </p:nvGrpSpPr>
          <p:grpSpPr bwMode="auto">
            <a:xfrm>
              <a:off x="1564" y="2277"/>
              <a:ext cx="82" cy="113"/>
              <a:chOff x="2018" y="2790"/>
              <a:chExt cx="100" cy="136"/>
            </a:xfrm>
          </p:grpSpPr>
          <p:sp>
            <p:nvSpPr>
              <p:cNvPr id="4196" name="Rectangle 100"/>
              <p:cNvSpPr>
                <a:spLocks noChangeArrowheads="1"/>
              </p:cNvSpPr>
              <p:nvPr/>
            </p:nvSpPr>
            <p:spPr bwMode="auto">
              <a:xfrm>
                <a:off x="2018" y="2840"/>
                <a:ext cx="46" cy="45"/>
              </a:xfrm>
              <a:prstGeom prst="rect">
                <a:avLst/>
              </a:prstGeom>
              <a:solidFill>
                <a:schemeClr val="folHlink"/>
              </a:solidFill>
              <a:ln w="9525">
                <a:solidFill>
                  <a:schemeClr val="tx1"/>
                </a:solidFill>
                <a:miter lim="800000"/>
                <a:headEnd/>
                <a:tailEnd/>
              </a:ln>
              <a:effectLst/>
            </p:spPr>
            <p:txBody>
              <a:bodyPr wrap="none" anchor="ctr"/>
              <a:lstStyle/>
              <a:p>
                <a:endParaRPr lang="en-US"/>
              </a:p>
            </p:txBody>
          </p:sp>
          <p:sp>
            <p:nvSpPr>
              <p:cNvPr id="4197" name="Oval 101"/>
              <p:cNvSpPr>
                <a:spLocks noChangeArrowheads="1"/>
              </p:cNvSpPr>
              <p:nvPr/>
            </p:nvSpPr>
            <p:spPr bwMode="auto">
              <a:xfrm>
                <a:off x="2055" y="2790"/>
                <a:ext cx="63" cy="136"/>
              </a:xfrm>
              <a:prstGeom prst="ellipse">
                <a:avLst/>
              </a:prstGeom>
              <a:solidFill>
                <a:schemeClr val="folHlink"/>
              </a:solidFill>
              <a:ln w="9525">
                <a:solidFill>
                  <a:schemeClr val="tx1"/>
                </a:solidFill>
                <a:round/>
                <a:headEnd/>
                <a:tailEnd/>
              </a:ln>
              <a:effectLst/>
            </p:spPr>
            <p:txBody>
              <a:bodyPr wrap="none" anchor="ctr"/>
              <a:lstStyle/>
              <a:p>
                <a:endParaRPr lang="en-US"/>
              </a:p>
            </p:txBody>
          </p:sp>
        </p:grpSp>
        <p:grpSp>
          <p:nvGrpSpPr>
            <p:cNvPr id="8" name="Group 102"/>
            <p:cNvGrpSpPr>
              <a:grpSpLocks/>
            </p:cNvGrpSpPr>
            <p:nvPr/>
          </p:nvGrpSpPr>
          <p:grpSpPr bwMode="auto">
            <a:xfrm>
              <a:off x="1449" y="2279"/>
              <a:ext cx="78" cy="113"/>
              <a:chOff x="1878" y="2792"/>
              <a:chExt cx="95" cy="136"/>
            </a:xfrm>
          </p:grpSpPr>
          <p:sp>
            <p:nvSpPr>
              <p:cNvPr id="4199" name="Rectangle 103"/>
              <p:cNvSpPr>
                <a:spLocks noChangeArrowheads="1"/>
              </p:cNvSpPr>
              <p:nvPr/>
            </p:nvSpPr>
            <p:spPr bwMode="auto">
              <a:xfrm>
                <a:off x="1927" y="2836"/>
                <a:ext cx="46" cy="45"/>
              </a:xfrm>
              <a:prstGeom prst="rect">
                <a:avLst/>
              </a:prstGeom>
              <a:solidFill>
                <a:schemeClr val="folHlink"/>
              </a:solidFill>
              <a:ln w="9525">
                <a:solidFill>
                  <a:schemeClr val="tx1"/>
                </a:solidFill>
                <a:miter lim="800000"/>
                <a:headEnd/>
                <a:tailEnd/>
              </a:ln>
              <a:effectLst/>
            </p:spPr>
            <p:txBody>
              <a:bodyPr wrap="none" anchor="ctr"/>
              <a:lstStyle/>
              <a:p>
                <a:endParaRPr lang="en-US"/>
              </a:p>
            </p:txBody>
          </p:sp>
          <p:sp>
            <p:nvSpPr>
              <p:cNvPr id="4200" name="Oval 104"/>
              <p:cNvSpPr>
                <a:spLocks noChangeArrowheads="1"/>
              </p:cNvSpPr>
              <p:nvPr/>
            </p:nvSpPr>
            <p:spPr bwMode="auto">
              <a:xfrm>
                <a:off x="1878" y="2792"/>
                <a:ext cx="63" cy="136"/>
              </a:xfrm>
              <a:prstGeom prst="ellipse">
                <a:avLst/>
              </a:prstGeom>
              <a:solidFill>
                <a:schemeClr val="folHlink"/>
              </a:solidFill>
              <a:ln w="9525">
                <a:solidFill>
                  <a:schemeClr val="tx1"/>
                </a:solidFill>
                <a:round/>
                <a:headEnd/>
                <a:tailEnd/>
              </a:ln>
              <a:effectLst/>
            </p:spPr>
            <p:txBody>
              <a:bodyPr wrap="none" anchor="ctr"/>
              <a:lstStyle/>
              <a:p>
                <a:endParaRPr lang="en-US"/>
              </a:p>
            </p:txBody>
          </p:sp>
        </p:grpSp>
        <p:grpSp>
          <p:nvGrpSpPr>
            <p:cNvPr id="9" name="Group 105"/>
            <p:cNvGrpSpPr>
              <a:grpSpLocks/>
            </p:cNvGrpSpPr>
            <p:nvPr/>
          </p:nvGrpSpPr>
          <p:grpSpPr bwMode="auto">
            <a:xfrm>
              <a:off x="1447" y="2150"/>
              <a:ext cx="78" cy="114"/>
              <a:chOff x="1878" y="2792"/>
              <a:chExt cx="95" cy="136"/>
            </a:xfrm>
          </p:grpSpPr>
          <p:sp>
            <p:nvSpPr>
              <p:cNvPr id="4202" name="Rectangle 106"/>
              <p:cNvSpPr>
                <a:spLocks noChangeArrowheads="1"/>
              </p:cNvSpPr>
              <p:nvPr/>
            </p:nvSpPr>
            <p:spPr bwMode="auto">
              <a:xfrm>
                <a:off x="1927" y="2836"/>
                <a:ext cx="46" cy="45"/>
              </a:xfrm>
              <a:prstGeom prst="rect">
                <a:avLst/>
              </a:prstGeom>
              <a:solidFill>
                <a:schemeClr val="folHlink"/>
              </a:solidFill>
              <a:ln w="9525">
                <a:solidFill>
                  <a:schemeClr val="tx1"/>
                </a:solidFill>
                <a:miter lim="800000"/>
                <a:headEnd/>
                <a:tailEnd/>
              </a:ln>
              <a:effectLst/>
            </p:spPr>
            <p:txBody>
              <a:bodyPr wrap="none" anchor="ctr"/>
              <a:lstStyle/>
              <a:p>
                <a:endParaRPr lang="en-US"/>
              </a:p>
            </p:txBody>
          </p:sp>
          <p:sp>
            <p:nvSpPr>
              <p:cNvPr id="4203" name="Oval 107"/>
              <p:cNvSpPr>
                <a:spLocks noChangeArrowheads="1"/>
              </p:cNvSpPr>
              <p:nvPr/>
            </p:nvSpPr>
            <p:spPr bwMode="auto">
              <a:xfrm>
                <a:off x="1878" y="2792"/>
                <a:ext cx="63" cy="136"/>
              </a:xfrm>
              <a:prstGeom prst="ellipse">
                <a:avLst/>
              </a:prstGeom>
              <a:solidFill>
                <a:schemeClr val="folHlink"/>
              </a:solidFill>
              <a:ln w="9525">
                <a:solidFill>
                  <a:schemeClr val="tx1"/>
                </a:solidFill>
                <a:round/>
                <a:headEnd/>
                <a:tailEnd/>
              </a:ln>
              <a:effectLst/>
            </p:spPr>
            <p:txBody>
              <a:bodyPr wrap="none" anchor="ctr"/>
              <a:lstStyle/>
              <a:p>
                <a:endParaRPr lang="en-US"/>
              </a:p>
            </p:txBody>
          </p:sp>
        </p:grpSp>
        <p:grpSp>
          <p:nvGrpSpPr>
            <p:cNvPr id="10" name="Group 108"/>
            <p:cNvGrpSpPr>
              <a:grpSpLocks/>
            </p:cNvGrpSpPr>
            <p:nvPr/>
          </p:nvGrpSpPr>
          <p:grpSpPr bwMode="auto">
            <a:xfrm>
              <a:off x="1565" y="2144"/>
              <a:ext cx="82" cy="114"/>
              <a:chOff x="2018" y="2790"/>
              <a:chExt cx="100" cy="136"/>
            </a:xfrm>
          </p:grpSpPr>
          <p:sp>
            <p:nvSpPr>
              <p:cNvPr id="4205" name="Rectangle 109"/>
              <p:cNvSpPr>
                <a:spLocks noChangeArrowheads="1"/>
              </p:cNvSpPr>
              <p:nvPr/>
            </p:nvSpPr>
            <p:spPr bwMode="auto">
              <a:xfrm>
                <a:off x="2018" y="2840"/>
                <a:ext cx="46" cy="45"/>
              </a:xfrm>
              <a:prstGeom prst="rect">
                <a:avLst/>
              </a:prstGeom>
              <a:solidFill>
                <a:schemeClr val="folHlink"/>
              </a:solidFill>
              <a:ln w="9525">
                <a:solidFill>
                  <a:schemeClr val="tx1"/>
                </a:solidFill>
                <a:miter lim="800000"/>
                <a:headEnd/>
                <a:tailEnd/>
              </a:ln>
              <a:effectLst/>
            </p:spPr>
            <p:txBody>
              <a:bodyPr wrap="none" anchor="ctr"/>
              <a:lstStyle/>
              <a:p>
                <a:endParaRPr lang="en-US"/>
              </a:p>
            </p:txBody>
          </p:sp>
          <p:sp>
            <p:nvSpPr>
              <p:cNvPr id="4206" name="Oval 110"/>
              <p:cNvSpPr>
                <a:spLocks noChangeArrowheads="1"/>
              </p:cNvSpPr>
              <p:nvPr/>
            </p:nvSpPr>
            <p:spPr bwMode="auto">
              <a:xfrm>
                <a:off x="2055" y="2790"/>
                <a:ext cx="63" cy="136"/>
              </a:xfrm>
              <a:prstGeom prst="ellipse">
                <a:avLst/>
              </a:prstGeom>
              <a:solidFill>
                <a:schemeClr val="folHlink"/>
              </a:solidFill>
              <a:ln w="9525">
                <a:solidFill>
                  <a:schemeClr val="tx1"/>
                </a:solidFill>
                <a:round/>
                <a:headEnd/>
                <a:tailEnd/>
              </a:ln>
              <a:effectLst/>
            </p:spPr>
            <p:txBody>
              <a:bodyPr wrap="none" anchor="ctr"/>
              <a:lstStyle/>
              <a:p>
                <a:endParaRPr lang="en-US"/>
              </a:p>
            </p:txBody>
          </p:sp>
        </p:grpSp>
        <p:sp>
          <p:nvSpPr>
            <p:cNvPr id="4207" name="Freeform 111"/>
            <p:cNvSpPr>
              <a:spLocks/>
            </p:cNvSpPr>
            <p:nvPr/>
          </p:nvSpPr>
          <p:spPr bwMode="auto">
            <a:xfrm>
              <a:off x="1682" y="1560"/>
              <a:ext cx="273" cy="910"/>
            </a:xfrm>
            <a:custGeom>
              <a:avLst/>
              <a:gdLst/>
              <a:ahLst/>
              <a:cxnLst>
                <a:cxn ang="0">
                  <a:pos x="0" y="1088"/>
                </a:cxn>
                <a:cxn ang="0">
                  <a:pos x="226" y="726"/>
                </a:cxn>
                <a:cxn ang="0">
                  <a:pos x="317" y="363"/>
                </a:cxn>
                <a:cxn ang="0">
                  <a:pos x="317" y="0"/>
                </a:cxn>
              </a:cxnLst>
              <a:rect l="0" t="0" r="r" b="b"/>
              <a:pathLst>
                <a:path w="332" h="1088">
                  <a:moveTo>
                    <a:pt x="0" y="1088"/>
                  </a:moveTo>
                  <a:cubicBezTo>
                    <a:pt x="86" y="967"/>
                    <a:pt x="173" y="847"/>
                    <a:pt x="226" y="726"/>
                  </a:cubicBezTo>
                  <a:cubicBezTo>
                    <a:pt x="279" y="605"/>
                    <a:pt x="302" y="484"/>
                    <a:pt x="317" y="363"/>
                  </a:cubicBezTo>
                  <a:cubicBezTo>
                    <a:pt x="332" y="242"/>
                    <a:pt x="324" y="121"/>
                    <a:pt x="317" y="0"/>
                  </a:cubicBezTo>
                </a:path>
              </a:pathLst>
            </a:custGeom>
            <a:noFill/>
            <a:ln w="38100" cmpd="sng">
              <a:solidFill>
                <a:srgbClr val="292929"/>
              </a:solidFill>
              <a:round/>
              <a:headEnd/>
              <a:tailEnd/>
            </a:ln>
            <a:effectLst/>
          </p:spPr>
          <p:txBody>
            <a:bodyPr/>
            <a:lstStyle/>
            <a:p>
              <a:endParaRPr lang="en-US"/>
            </a:p>
          </p:txBody>
        </p:sp>
        <p:sp>
          <p:nvSpPr>
            <p:cNvPr id="4208" name="Freeform 112"/>
            <p:cNvSpPr>
              <a:spLocks/>
            </p:cNvSpPr>
            <p:nvPr/>
          </p:nvSpPr>
          <p:spPr bwMode="auto">
            <a:xfrm>
              <a:off x="1676" y="1712"/>
              <a:ext cx="561" cy="759"/>
            </a:xfrm>
            <a:custGeom>
              <a:avLst/>
              <a:gdLst/>
              <a:ahLst/>
              <a:cxnLst>
                <a:cxn ang="0">
                  <a:pos x="0" y="907"/>
                </a:cxn>
                <a:cxn ang="0">
                  <a:pos x="454" y="544"/>
                </a:cxn>
                <a:cxn ang="0">
                  <a:pos x="681" y="0"/>
                </a:cxn>
              </a:cxnLst>
              <a:rect l="0" t="0" r="r" b="b"/>
              <a:pathLst>
                <a:path w="681" h="907">
                  <a:moveTo>
                    <a:pt x="0" y="907"/>
                  </a:moveTo>
                  <a:cubicBezTo>
                    <a:pt x="170" y="801"/>
                    <a:pt x="341" y="695"/>
                    <a:pt x="454" y="544"/>
                  </a:cubicBezTo>
                  <a:cubicBezTo>
                    <a:pt x="567" y="393"/>
                    <a:pt x="643" y="91"/>
                    <a:pt x="681" y="0"/>
                  </a:cubicBezTo>
                </a:path>
              </a:pathLst>
            </a:custGeom>
            <a:noFill/>
            <a:ln w="38100" cmpd="sng">
              <a:solidFill>
                <a:srgbClr val="292929"/>
              </a:solidFill>
              <a:round/>
              <a:headEnd/>
              <a:tailEnd/>
            </a:ln>
            <a:effectLst/>
          </p:spPr>
          <p:txBody>
            <a:bodyPr/>
            <a:lstStyle/>
            <a:p>
              <a:endParaRPr lang="en-US"/>
            </a:p>
          </p:txBody>
        </p:sp>
        <p:sp>
          <p:nvSpPr>
            <p:cNvPr id="4209" name="Oval 113"/>
            <p:cNvSpPr>
              <a:spLocks noChangeArrowheads="1"/>
            </p:cNvSpPr>
            <p:nvPr/>
          </p:nvSpPr>
          <p:spPr bwMode="auto">
            <a:xfrm>
              <a:off x="1893" y="1373"/>
              <a:ext cx="76" cy="190"/>
            </a:xfrm>
            <a:prstGeom prst="ellipse">
              <a:avLst/>
            </a:prstGeom>
            <a:solidFill>
              <a:srgbClr val="FFCC00"/>
            </a:solidFill>
            <a:ln w="9525">
              <a:solidFill>
                <a:schemeClr val="tx1"/>
              </a:solidFill>
              <a:round/>
              <a:headEnd/>
              <a:tailEnd/>
            </a:ln>
            <a:effectLst/>
          </p:spPr>
          <p:txBody>
            <a:bodyPr wrap="none" anchor="ctr"/>
            <a:lstStyle/>
            <a:p>
              <a:endParaRPr lang="en-US"/>
            </a:p>
          </p:txBody>
        </p:sp>
        <p:sp>
          <p:nvSpPr>
            <p:cNvPr id="4210" name="Oval 114"/>
            <p:cNvSpPr>
              <a:spLocks noChangeArrowheads="1"/>
            </p:cNvSpPr>
            <p:nvPr/>
          </p:nvSpPr>
          <p:spPr bwMode="auto">
            <a:xfrm rot="183620">
              <a:off x="1918" y="1376"/>
              <a:ext cx="75" cy="190"/>
            </a:xfrm>
            <a:prstGeom prst="ellipse">
              <a:avLst/>
            </a:prstGeom>
            <a:solidFill>
              <a:srgbClr val="FFCC00"/>
            </a:solidFill>
            <a:ln w="9525">
              <a:solidFill>
                <a:schemeClr val="tx1"/>
              </a:solidFill>
              <a:round/>
              <a:headEnd/>
              <a:tailEnd/>
            </a:ln>
            <a:effectLst/>
          </p:spPr>
          <p:txBody>
            <a:bodyPr wrap="none" anchor="ctr"/>
            <a:lstStyle/>
            <a:p>
              <a:endParaRPr lang="en-US"/>
            </a:p>
          </p:txBody>
        </p:sp>
        <p:sp>
          <p:nvSpPr>
            <p:cNvPr id="4211" name="Oval 115"/>
            <p:cNvSpPr>
              <a:spLocks noChangeArrowheads="1"/>
            </p:cNvSpPr>
            <p:nvPr/>
          </p:nvSpPr>
          <p:spPr bwMode="auto">
            <a:xfrm rot="848122">
              <a:off x="2207" y="1531"/>
              <a:ext cx="76" cy="190"/>
            </a:xfrm>
            <a:prstGeom prst="ellipse">
              <a:avLst/>
            </a:prstGeom>
            <a:solidFill>
              <a:srgbClr val="FFCC00"/>
            </a:solidFill>
            <a:ln w="9525">
              <a:solidFill>
                <a:schemeClr val="tx1"/>
              </a:solidFill>
              <a:round/>
              <a:headEnd/>
              <a:tailEnd/>
            </a:ln>
            <a:effectLst/>
          </p:spPr>
          <p:txBody>
            <a:bodyPr wrap="none" anchor="ctr"/>
            <a:lstStyle/>
            <a:p>
              <a:endParaRPr lang="en-US"/>
            </a:p>
          </p:txBody>
        </p:sp>
        <p:sp>
          <p:nvSpPr>
            <p:cNvPr id="4212" name="Oval 116"/>
            <p:cNvSpPr>
              <a:spLocks noChangeArrowheads="1"/>
            </p:cNvSpPr>
            <p:nvPr/>
          </p:nvSpPr>
          <p:spPr bwMode="auto">
            <a:xfrm rot="1022545">
              <a:off x="2230" y="1546"/>
              <a:ext cx="75" cy="189"/>
            </a:xfrm>
            <a:prstGeom prst="ellipse">
              <a:avLst/>
            </a:prstGeom>
            <a:solidFill>
              <a:srgbClr val="FFCC00"/>
            </a:solidFill>
            <a:ln w="9525">
              <a:solidFill>
                <a:schemeClr val="tx1"/>
              </a:solidFill>
              <a:round/>
              <a:headEnd/>
              <a:tailEnd/>
            </a:ln>
            <a:effectLst/>
          </p:spPr>
          <p:txBody>
            <a:bodyPr wrap="none" anchor="ctr"/>
            <a:lstStyle/>
            <a:p>
              <a:endParaRPr lang="en-US"/>
            </a:p>
          </p:txBody>
        </p:sp>
        <p:sp>
          <p:nvSpPr>
            <p:cNvPr id="4213" name="Freeform 117"/>
            <p:cNvSpPr>
              <a:spLocks/>
            </p:cNvSpPr>
            <p:nvPr/>
          </p:nvSpPr>
          <p:spPr bwMode="auto">
            <a:xfrm flipH="1">
              <a:off x="1127" y="1548"/>
              <a:ext cx="274" cy="911"/>
            </a:xfrm>
            <a:custGeom>
              <a:avLst/>
              <a:gdLst/>
              <a:ahLst/>
              <a:cxnLst>
                <a:cxn ang="0">
                  <a:pos x="0" y="1088"/>
                </a:cxn>
                <a:cxn ang="0">
                  <a:pos x="226" y="726"/>
                </a:cxn>
                <a:cxn ang="0">
                  <a:pos x="317" y="363"/>
                </a:cxn>
                <a:cxn ang="0">
                  <a:pos x="317" y="0"/>
                </a:cxn>
              </a:cxnLst>
              <a:rect l="0" t="0" r="r" b="b"/>
              <a:pathLst>
                <a:path w="332" h="1088">
                  <a:moveTo>
                    <a:pt x="0" y="1088"/>
                  </a:moveTo>
                  <a:cubicBezTo>
                    <a:pt x="86" y="967"/>
                    <a:pt x="173" y="847"/>
                    <a:pt x="226" y="726"/>
                  </a:cubicBezTo>
                  <a:cubicBezTo>
                    <a:pt x="279" y="605"/>
                    <a:pt x="302" y="484"/>
                    <a:pt x="317" y="363"/>
                  </a:cubicBezTo>
                  <a:cubicBezTo>
                    <a:pt x="332" y="242"/>
                    <a:pt x="324" y="121"/>
                    <a:pt x="317" y="0"/>
                  </a:cubicBezTo>
                </a:path>
              </a:pathLst>
            </a:custGeom>
            <a:noFill/>
            <a:ln w="38100" cmpd="sng">
              <a:solidFill>
                <a:srgbClr val="292929"/>
              </a:solidFill>
              <a:round/>
              <a:headEnd/>
              <a:tailEnd/>
            </a:ln>
            <a:effectLst/>
          </p:spPr>
          <p:txBody>
            <a:bodyPr/>
            <a:lstStyle/>
            <a:p>
              <a:endParaRPr lang="en-US"/>
            </a:p>
          </p:txBody>
        </p:sp>
        <p:sp>
          <p:nvSpPr>
            <p:cNvPr id="4214" name="Freeform 118"/>
            <p:cNvSpPr>
              <a:spLocks/>
            </p:cNvSpPr>
            <p:nvPr/>
          </p:nvSpPr>
          <p:spPr bwMode="auto">
            <a:xfrm flipH="1">
              <a:off x="845" y="1701"/>
              <a:ext cx="562" cy="758"/>
            </a:xfrm>
            <a:custGeom>
              <a:avLst/>
              <a:gdLst/>
              <a:ahLst/>
              <a:cxnLst>
                <a:cxn ang="0">
                  <a:pos x="0" y="907"/>
                </a:cxn>
                <a:cxn ang="0">
                  <a:pos x="454" y="544"/>
                </a:cxn>
                <a:cxn ang="0">
                  <a:pos x="681" y="0"/>
                </a:cxn>
              </a:cxnLst>
              <a:rect l="0" t="0" r="r" b="b"/>
              <a:pathLst>
                <a:path w="681" h="907">
                  <a:moveTo>
                    <a:pt x="0" y="907"/>
                  </a:moveTo>
                  <a:cubicBezTo>
                    <a:pt x="170" y="801"/>
                    <a:pt x="341" y="695"/>
                    <a:pt x="454" y="544"/>
                  </a:cubicBezTo>
                  <a:cubicBezTo>
                    <a:pt x="567" y="393"/>
                    <a:pt x="643" y="91"/>
                    <a:pt x="681" y="0"/>
                  </a:cubicBezTo>
                </a:path>
              </a:pathLst>
            </a:custGeom>
            <a:noFill/>
            <a:ln w="38100" cmpd="sng">
              <a:solidFill>
                <a:srgbClr val="292929"/>
              </a:solidFill>
              <a:round/>
              <a:headEnd/>
              <a:tailEnd/>
            </a:ln>
            <a:effectLst/>
          </p:spPr>
          <p:txBody>
            <a:bodyPr/>
            <a:lstStyle/>
            <a:p>
              <a:endParaRPr lang="en-US"/>
            </a:p>
          </p:txBody>
        </p:sp>
        <p:sp>
          <p:nvSpPr>
            <p:cNvPr id="4215" name="Oval 119"/>
            <p:cNvSpPr>
              <a:spLocks noChangeArrowheads="1"/>
            </p:cNvSpPr>
            <p:nvPr/>
          </p:nvSpPr>
          <p:spPr bwMode="auto">
            <a:xfrm flipH="1">
              <a:off x="1114" y="1362"/>
              <a:ext cx="75" cy="189"/>
            </a:xfrm>
            <a:prstGeom prst="ellipse">
              <a:avLst/>
            </a:prstGeom>
            <a:solidFill>
              <a:srgbClr val="FFCC00"/>
            </a:solidFill>
            <a:ln w="9525">
              <a:solidFill>
                <a:schemeClr val="tx1"/>
              </a:solidFill>
              <a:round/>
              <a:headEnd/>
              <a:tailEnd/>
            </a:ln>
            <a:effectLst/>
          </p:spPr>
          <p:txBody>
            <a:bodyPr wrap="none" anchor="ctr"/>
            <a:lstStyle/>
            <a:p>
              <a:endParaRPr lang="en-US"/>
            </a:p>
          </p:txBody>
        </p:sp>
        <p:sp>
          <p:nvSpPr>
            <p:cNvPr id="4216" name="Oval 120"/>
            <p:cNvSpPr>
              <a:spLocks noChangeArrowheads="1"/>
            </p:cNvSpPr>
            <p:nvPr/>
          </p:nvSpPr>
          <p:spPr bwMode="auto">
            <a:xfrm rot="21416380" flipH="1">
              <a:off x="1090" y="1364"/>
              <a:ext cx="74" cy="190"/>
            </a:xfrm>
            <a:prstGeom prst="ellipse">
              <a:avLst/>
            </a:prstGeom>
            <a:solidFill>
              <a:srgbClr val="FFCC00"/>
            </a:solidFill>
            <a:ln w="9525">
              <a:solidFill>
                <a:schemeClr val="tx1"/>
              </a:solidFill>
              <a:round/>
              <a:headEnd/>
              <a:tailEnd/>
            </a:ln>
            <a:effectLst/>
          </p:spPr>
          <p:txBody>
            <a:bodyPr wrap="none" anchor="ctr"/>
            <a:lstStyle/>
            <a:p>
              <a:endParaRPr lang="en-US"/>
            </a:p>
          </p:txBody>
        </p:sp>
        <p:sp>
          <p:nvSpPr>
            <p:cNvPr id="4217" name="Oval 121"/>
            <p:cNvSpPr>
              <a:spLocks noChangeArrowheads="1"/>
            </p:cNvSpPr>
            <p:nvPr/>
          </p:nvSpPr>
          <p:spPr bwMode="auto">
            <a:xfrm rot="20751878" flipH="1">
              <a:off x="800" y="1520"/>
              <a:ext cx="75" cy="190"/>
            </a:xfrm>
            <a:prstGeom prst="ellipse">
              <a:avLst/>
            </a:prstGeom>
            <a:solidFill>
              <a:srgbClr val="FFCC00"/>
            </a:solidFill>
            <a:ln w="9525">
              <a:solidFill>
                <a:schemeClr val="tx1"/>
              </a:solidFill>
              <a:round/>
              <a:headEnd/>
              <a:tailEnd/>
            </a:ln>
            <a:effectLst/>
          </p:spPr>
          <p:txBody>
            <a:bodyPr wrap="none" anchor="ctr"/>
            <a:lstStyle/>
            <a:p>
              <a:endParaRPr lang="en-US"/>
            </a:p>
          </p:txBody>
        </p:sp>
        <p:sp>
          <p:nvSpPr>
            <p:cNvPr id="4218" name="Oval 122"/>
            <p:cNvSpPr>
              <a:spLocks noChangeArrowheads="1"/>
            </p:cNvSpPr>
            <p:nvPr/>
          </p:nvSpPr>
          <p:spPr bwMode="auto">
            <a:xfrm rot="20577455" flipH="1">
              <a:off x="778" y="1534"/>
              <a:ext cx="74" cy="190"/>
            </a:xfrm>
            <a:prstGeom prst="ellipse">
              <a:avLst/>
            </a:prstGeom>
            <a:solidFill>
              <a:srgbClr val="FFCC00"/>
            </a:solidFill>
            <a:ln w="9525">
              <a:solidFill>
                <a:schemeClr val="tx1"/>
              </a:solidFill>
              <a:round/>
              <a:headEnd/>
              <a:tailEnd/>
            </a:ln>
            <a:effectLst/>
          </p:spPr>
          <p:txBody>
            <a:bodyPr wrap="none" anchor="ctr"/>
            <a:lstStyle/>
            <a:p>
              <a:endParaRPr lang="en-US"/>
            </a:p>
          </p:txBody>
        </p:sp>
        <p:sp>
          <p:nvSpPr>
            <p:cNvPr id="4219" name="Oval 123"/>
            <p:cNvSpPr>
              <a:spLocks noChangeArrowheads="1"/>
            </p:cNvSpPr>
            <p:nvPr/>
          </p:nvSpPr>
          <p:spPr bwMode="auto">
            <a:xfrm>
              <a:off x="1430" y="2468"/>
              <a:ext cx="231" cy="271"/>
            </a:xfrm>
            <a:prstGeom prst="ellipse">
              <a:avLst/>
            </a:prstGeom>
            <a:solidFill>
              <a:srgbClr val="003300"/>
            </a:solidFill>
            <a:ln w="9525">
              <a:solidFill>
                <a:schemeClr val="tx1"/>
              </a:solidFill>
              <a:round/>
              <a:headEnd/>
              <a:tailEnd/>
            </a:ln>
            <a:effectLst/>
          </p:spPr>
          <p:txBody>
            <a:bodyPr wrap="none" anchor="ctr"/>
            <a:lstStyle/>
            <a:p>
              <a:endParaRPr lang="en-US"/>
            </a:p>
          </p:txBody>
        </p:sp>
        <p:sp>
          <p:nvSpPr>
            <p:cNvPr id="4220" name="AutoShape 124"/>
            <p:cNvSpPr>
              <a:spLocks noChangeArrowheads="1"/>
            </p:cNvSpPr>
            <p:nvPr/>
          </p:nvSpPr>
          <p:spPr bwMode="auto">
            <a:xfrm rot="8933839">
              <a:off x="1645" y="2372"/>
              <a:ext cx="262" cy="492"/>
            </a:xfrm>
            <a:prstGeom prst="moon">
              <a:avLst>
                <a:gd name="adj" fmla="val 50000"/>
              </a:avLst>
            </a:prstGeom>
            <a:solidFill>
              <a:srgbClr val="006600"/>
            </a:solidFill>
            <a:ln w="9525">
              <a:solidFill>
                <a:schemeClr val="tx1"/>
              </a:solidFill>
              <a:miter lim="800000"/>
              <a:headEnd/>
              <a:tailEnd/>
            </a:ln>
            <a:effectLst/>
          </p:spPr>
          <p:txBody>
            <a:bodyPr wrap="none" anchor="ctr"/>
            <a:lstStyle/>
            <a:p>
              <a:endParaRPr lang="en-US"/>
            </a:p>
          </p:txBody>
        </p:sp>
        <p:sp>
          <p:nvSpPr>
            <p:cNvPr id="4221" name="AutoShape 125"/>
            <p:cNvSpPr>
              <a:spLocks noChangeArrowheads="1"/>
            </p:cNvSpPr>
            <p:nvPr/>
          </p:nvSpPr>
          <p:spPr bwMode="auto">
            <a:xfrm rot="1485656">
              <a:off x="1191" y="2395"/>
              <a:ext cx="262" cy="493"/>
            </a:xfrm>
            <a:prstGeom prst="moon">
              <a:avLst>
                <a:gd name="adj" fmla="val 50000"/>
              </a:avLst>
            </a:prstGeom>
            <a:solidFill>
              <a:srgbClr val="006600"/>
            </a:solidFill>
            <a:ln w="9525">
              <a:solidFill>
                <a:schemeClr val="tx1"/>
              </a:solidFill>
              <a:miter lim="800000"/>
              <a:headEnd/>
              <a:tailEnd/>
            </a:ln>
            <a:effectLst/>
          </p:spPr>
          <p:txBody>
            <a:bodyPr wrap="none" anchor="ctr"/>
            <a:lstStyle/>
            <a:p>
              <a:endParaRPr lang="en-US"/>
            </a:p>
          </p:txBody>
        </p:sp>
        <p:sp>
          <p:nvSpPr>
            <p:cNvPr id="4222" name="Oval 126"/>
            <p:cNvSpPr>
              <a:spLocks noChangeArrowheads="1"/>
            </p:cNvSpPr>
            <p:nvPr/>
          </p:nvSpPr>
          <p:spPr bwMode="auto">
            <a:xfrm>
              <a:off x="1494" y="2617"/>
              <a:ext cx="96" cy="142"/>
            </a:xfrm>
            <a:prstGeom prst="ellipse">
              <a:avLst/>
            </a:prstGeom>
            <a:solidFill>
              <a:srgbClr val="003300"/>
            </a:solidFill>
            <a:ln w="9525">
              <a:noFill/>
              <a:round/>
              <a:headEnd/>
              <a:tailEnd/>
            </a:ln>
            <a:effectLst/>
          </p:spPr>
          <p:txBody>
            <a:bodyPr wrap="none" anchor="ctr"/>
            <a:lstStyle/>
            <a:p>
              <a:endParaRPr lang="en-US"/>
            </a:p>
          </p:txBody>
        </p:sp>
        <p:sp>
          <p:nvSpPr>
            <p:cNvPr id="4223" name="Oval 127"/>
            <p:cNvSpPr>
              <a:spLocks noChangeArrowheads="1"/>
            </p:cNvSpPr>
            <p:nvPr/>
          </p:nvSpPr>
          <p:spPr bwMode="auto">
            <a:xfrm>
              <a:off x="1487" y="1549"/>
              <a:ext cx="107" cy="180"/>
            </a:xfrm>
            <a:prstGeom prst="ellipse">
              <a:avLst/>
            </a:prstGeom>
            <a:solidFill>
              <a:srgbClr val="008000"/>
            </a:solidFill>
            <a:ln w="9525">
              <a:solidFill>
                <a:schemeClr val="tx1"/>
              </a:solidFill>
              <a:round/>
              <a:headEnd/>
              <a:tailEnd/>
            </a:ln>
            <a:effectLst/>
          </p:spPr>
          <p:txBody>
            <a:bodyPr wrap="none" anchor="ctr"/>
            <a:lstStyle/>
            <a:p>
              <a:endParaRPr lang="en-US"/>
            </a:p>
          </p:txBody>
        </p:sp>
        <p:sp>
          <p:nvSpPr>
            <p:cNvPr id="4224" name="Oval 128"/>
            <p:cNvSpPr>
              <a:spLocks noChangeArrowheads="1"/>
            </p:cNvSpPr>
            <p:nvPr/>
          </p:nvSpPr>
          <p:spPr bwMode="auto">
            <a:xfrm>
              <a:off x="1488" y="1576"/>
              <a:ext cx="102" cy="181"/>
            </a:xfrm>
            <a:prstGeom prst="ellipse">
              <a:avLst/>
            </a:prstGeom>
            <a:solidFill>
              <a:srgbClr val="008000"/>
            </a:solidFill>
            <a:ln w="9525">
              <a:noFill/>
              <a:round/>
              <a:headEnd/>
              <a:tailEnd/>
            </a:ln>
            <a:effectLst/>
          </p:spPr>
          <p:txBody>
            <a:bodyPr wrap="none" anchor="ctr"/>
            <a:lstStyle/>
            <a:p>
              <a:endParaRPr lang="en-US"/>
            </a:p>
          </p:txBody>
        </p:sp>
        <p:sp>
          <p:nvSpPr>
            <p:cNvPr id="4225" name="Rectangle 129"/>
            <p:cNvSpPr>
              <a:spLocks noChangeArrowheads="1"/>
            </p:cNvSpPr>
            <p:nvPr/>
          </p:nvSpPr>
          <p:spPr bwMode="auto">
            <a:xfrm rot="5400000">
              <a:off x="1481" y="1948"/>
              <a:ext cx="114" cy="98"/>
            </a:xfrm>
            <a:prstGeom prst="rect">
              <a:avLst/>
            </a:prstGeom>
            <a:solidFill>
              <a:srgbClr val="008000"/>
            </a:solidFill>
            <a:ln w="9525">
              <a:noFill/>
              <a:miter lim="800000"/>
              <a:headEnd/>
              <a:tailEnd/>
            </a:ln>
            <a:effectLst/>
          </p:spPr>
          <p:txBody>
            <a:bodyPr wrap="none" anchor="ctr"/>
            <a:lstStyle/>
            <a:p>
              <a:endParaRPr lang="en-US"/>
            </a:p>
          </p:txBody>
        </p:sp>
      </p:grpSp>
      <p:sp>
        <p:nvSpPr>
          <p:cNvPr id="4228" name="AutoShape 132"/>
          <p:cNvSpPr>
            <a:spLocks noChangeArrowheads="1"/>
          </p:cNvSpPr>
          <p:nvPr/>
        </p:nvSpPr>
        <p:spPr bwMode="auto">
          <a:xfrm>
            <a:off x="1763688" y="3140968"/>
            <a:ext cx="215900" cy="215900"/>
          </a:xfrm>
          <a:prstGeom prst="star8">
            <a:avLst>
              <a:gd name="adj" fmla="val 38250"/>
            </a:avLst>
          </a:prstGeom>
          <a:solidFill>
            <a:srgbClr val="FFFF00"/>
          </a:solidFill>
          <a:ln w="9525">
            <a:solidFill>
              <a:schemeClr val="tx1"/>
            </a:solidFill>
            <a:miter lim="800000"/>
            <a:headEnd/>
            <a:tailEnd/>
          </a:ln>
          <a:effectLst/>
        </p:spPr>
        <p:txBody>
          <a:bodyPr wrap="none" anchor="ctr"/>
          <a:lstStyle/>
          <a:p>
            <a:endParaRPr lang="en-US"/>
          </a:p>
        </p:txBody>
      </p:sp>
      <p:sp>
        <p:nvSpPr>
          <p:cNvPr id="4230" name="AutoShape 134"/>
          <p:cNvSpPr>
            <a:spLocks noChangeArrowheads="1"/>
          </p:cNvSpPr>
          <p:nvPr/>
        </p:nvSpPr>
        <p:spPr bwMode="auto">
          <a:xfrm>
            <a:off x="2915816" y="3140968"/>
            <a:ext cx="215900" cy="215900"/>
          </a:xfrm>
          <a:prstGeom prst="star8">
            <a:avLst>
              <a:gd name="adj" fmla="val 38250"/>
            </a:avLst>
          </a:prstGeom>
          <a:solidFill>
            <a:srgbClr val="FFFF00"/>
          </a:solidFill>
          <a:ln w="9525">
            <a:solidFill>
              <a:schemeClr val="tx1"/>
            </a:solidFill>
            <a:miter lim="800000"/>
            <a:headEnd/>
            <a:tailEnd/>
          </a:ln>
          <a:effectLst/>
        </p:spPr>
        <p:txBody>
          <a:bodyPr wrap="none" anchor="ctr"/>
          <a:lstStyle/>
          <a:p>
            <a:endParaRPr lang="en-US"/>
          </a:p>
        </p:txBody>
      </p:sp>
      <p:sp>
        <p:nvSpPr>
          <p:cNvPr id="11" name="Rectangle 10"/>
          <p:cNvSpPr/>
          <p:nvPr/>
        </p:nvSpPr>
        <p:spPr>
          <a:xfrm>
            <a:off x="468433" y="1028842"/>
            <a:ext cx="8199764" cy="369332"/>
          </a:xfrm>
          <a:prstGeom prst="rect">
            <a:avLst/>
          </a:prstGeom>
        </p:spPr>
        <p:txBody>
          <a:bodyPr wrap="square">
            <a:spAutoFit/>
          </a:bodyPr>
          <a:lstStyle/>
          <a:p>
            <a:endParaRPr lang="en-US" dirty="0"/>
          </a:p>
        </p:txBody>
      </p:sp>
    </p:spTree>
    <p:extLst>
      <p:ext uri="{BB962C8B-B14F-4D97-AF65-F5344CB8AC3E}">
        <p14:creationId xmlns:p14="http://schemas.microsoft.com/office/powerpoint/2010/main" val="1995798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33333E-6 -8.14815E-6 C 0.00486 -0.00973 0.00052 0.00046 0.00313 -0.02084 C 0.00399 -0.02825 0.00712 -0.03241 0.00937 -0.0389 C 0.01181 -0.04607 0.01285 -0.05394 0.01771 -0.05834 C 0.0184 -0.06019 0.01875 -0.06228 0.01979 -0.0639 C 0.02066 -0.06528 0.02205 -0.06528 0.02292 -0.06667 C 0.02865 -0.07616 0.01806 -0.06575 0.02709 -0.07362 C 0.0316 -0.08241 0.03351 -0.08056 0.03854 -0.08612 C 0.04063 -0.08843 0.04149 -0.0926 0.04375 -0.09445 C 0.04653 -0.09677 0.05 -0.09723 0.05313 -0.09862 C 0.06129 -0.10232 0.06858 -0.10649 0.07709 -0.10834 C 0.09514 -0.12431 0.13021 -0.12084 0.14792 -0.12223 C 0.15278 -0.12269 0.15764 -0.12339 0.1625 -0.12362 C 0.19306 -0.12431 0.22361 -0.12454 0.25417 -0.12501 C 0.28993 -0.1264 0.32587 -0.12478 0.36146 -0.12917 C 0.40434 -0.12825 0.44792 -0.12987 0.49063 -0.12362 C 0.49445 -0.12223 0.49827 -0.12084 0.50209 -0.11945 C 0.50573 -0.11459 0.51268 -0.10996 0.51771 -0.10834 C 0.52396 -0.10209 0.52049 -0.10556 0.52813 -0.09862 C 0.52917 -0.09769 0.53125 -0.09584 0.53125 -0.09584 C 0.54045 -0.07755 0.54584 -0.05556 0.54584 -0.03334 " pathEditMode="relative" ptsTypes="ffffffffffffffffffffA">
                                      <p:cBhvr>
                                        <p:cTn id="6" dur="3000" fill="hold"/>
                                        <p:tgtEl>
                                          <p:spTgt spid="4228"/>
                                        </p:tgtEl>
                                        <p:attrNameLst>
                                          <p:attrName>ppt_x</p:attrName>
                                          <p:attrName>ppt_y</p:attrName>
                                        </p:attrNameLst>
                                      </p:cBhvr>
                                    </p:animMotion>
                                  </p:childTnLst>
                                </p:cTn>
                              </p:par>
                            </p:childTnLst>
                          </p:cTn>
                        </p:par>
                        <p:par>
                          <p:cTn id="7" fill="hold">
                            <p:stCondLst>
                              <p:cond delay="3000"/>
                            </p:stCondLst>
                            <p:childTnLst>
                              <p:par>
                                <p:cTn id="8" presetID="0" presetClass="path" presetSubtype="0" accel="50000" decel="50000" fill="hold" grpId="0" nodeType="afterEffect">
                                  <p:stCondLst>
                                    <p:cond delay="1000"/>
                                  </p:stCondLst>
                                  <p:childTnLst>
                                    <p:animMotion origin="layout" path="M -1.66667E-6 0 C 0.00295 -0.00394 0.00486 -0.00787 0.00833 -0.01111 C 0.01076 -0.0162 0.01233 -0.01991 0.01667 -0.02361 C 0.01875 -0.02546 0.02292 -0.02917 0.02292 -0.02917 C 0.02448 -0.03519 0.02656 -0.03981 0.02813 -0.04583 C 0.02899 -0.04907 0.03229 -0.04954 0.03438 -0.05139 C 0.03785 -0.0544 0.04097 -0.05718 0.04479 -0.05972 C 0.04792 -0.0662 0.05434 -0.06852 0.05938 -0.07222 C 0.06076 -0.07315 0.06215 -0.07384 0.06354 -0.075 C 0.06563 -0.07662 0.06979 -0.08056 0.06979 -0.08056 C 0.07066 -0.08218 0.07431 -0.08958 0.075 -0.09028 C 0.07674 -0.09167 0.0908 -0.09931 0.09271 -0.1 C 0.09653 -0.10324 0.10087 -0.10648 0.10521 -0.10833 C 0.10851 -0.11713 0.11753 -0.12014 0.12396 -0.125 C 0.12882 -0.1287 0.13281 -0.13356 0.1375 -0.1375 C 0.14288 -0.1419 0.14931 -0.14398 0.15521 -0.14722 C 0.15851 -0.1537 0.16233 -0.15648 0.16771 -0.15833 C 0.1724 -0.1625 0.17795 -0.16296 0.18333 -0.16528 C 0.2599 -0.16435 0.28698 -0.16296 0.35208 -0.16111 C 0.35642 -0.15972 0.3592 -0.15694 0.36354 -0.15556 C 0.36875 -0.15093 0.37135 -0.14769 0.37708 -0.14583 C 0.37778 -0.14444 0.37813 -0.14282 0.37917 -0.14167 C 0.38003 -0.14074 0.3816 -0.14144 0.38229 -0.14028 C 0.3901 -0.12546 0.37951 -0.13634 0.3875 -0.12917 C 0.3901 -0.12384 0.39271 -0.12431 0.39583 -0.11944 C 0.40052 -0.11204 0.39583 -0.11852 0.39896 -0.11111 C 0.40174 -0.10463 0.40538 -0.10046 0.40833 -0.09444 C 0.41285 -0.07014 0.40938 -0.09074 0.40938 -0.03056 " pathEditMode="relative" ptsTypes="fffffffffffffffffffffffffffA">
                                      <p:cBhvr>
                                        <p:cTn id="9" dur="3000" fill="hold"/>
                                        <p:tgtEl>
                                          <p:spTgt spid="4230"/>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8" grpId="0" animBg="1"/>
      <p:bldP spid="423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creen Shot 2015-03-13 at 06.56.5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374042"/>
            <a:ext cx="1727320" cy="1651115"/>
          </a:xfrm>
          <a:prstGeom prst="rect">
            <a:avLst/>
          </a:prstGeom>
        </p:spPr>
      </p:pic>
      <p:pic>
        <p:nvPicPr>
          <p:cNvPr id="9" name="Picture 8" descr="Screen Shot 2015-03-13 at 06.57.07.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4520" y="374041"/>
            <a:ext cx="1754960" cy="1651115"/>
          </a:xfrm>
          <a:prstGeom prst="rect">
            <a:avLst/>
          </a:prstGeom>
        </p:spPr>
      </p:pic>
      <p:pic>
        <p:nvPicPr>
          <p:cNvPr id="10" name="Picture 9" descr="Screen Shot 2015-03-13 at 06.57.23.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39480" y="336601"/>
            <a:ext cx="1544140" cy="1688555"/>
          </a:xfrm>
          <a:prstGeom prst="rect">
            <a:avLst/>
          </a:prstGeom>
        </p:spPr>
      </p:pic>
      <p:pic>
        <p:nvPicPr>
          <p:cNvPr id="11" name="Picture 10" descr="Screen Shot 2015-03-13 at 06.57.48.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09222" y="336602"/>
            <a:ext cx="1539596" cy="1688556"/>
          </a:xfrm>
          <a:prstGeom prst="rect">
            <a:avLst/>
          </a:prstGeom>
        </p:spPr>
      </p:pic>
      <p:pic>
        <p:nvPicPr>
          <p:cNvPr id="12" name="Picture 11" descr="Screen Shot 2015-03-13 at 06.58.02.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48818" y="336601"/>
            <a:ext cx="1576030" cy="1688555"/>
          </a:xfrm>
          <a:prstGeom prst="rect">
            <a:avLst/>
          </a:prstGeom>
        </p:spPr>
      </p:pic>
      <p:pic>
        <p:nvPicPr>
          <p:cNvPr id="13" name="Picture 12" descr="Screen Shot 2015-03-13 at 06.58.15.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7200" y="2501469"/>
            <a:ext cx="1711400" cy="1608921"/>
          </a:xfrm>
          <a:prstGeom prst="rect">
            <a:avLst/>
          </a:prstGeom>
        </p:spPr>
      </p:pic>
      <p:pic>
        <p:nvPicPr>
          <p:cNvPr id="14" name="Picture 13" descr="Screen Shot 2015-03-13 at 06.58.26.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184520" y="2501468"/>
            <a:ext cx="2055419" cy="1608921"/>
          </a:xfrm>
          <a:prstGeom prst="rect">
            <a:avLst/>
          </a:prstGeom>
        </p:spPr>
      </p:pic>
      <p:pic>
        <p:nvPicPr>
          <p:cNvPr id="15" name="Picture 14" descr="Screen Shot 2015-03-13 at 06.58.35.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239939" y="2501469"/>
            <a:ext cx="1852479" cy="1608922"/>
          </a:xfrm>
          <a:prstGeom prst="rect">
            <a:avLst/>
          </a:prstGeom>
        </p:spPr>
      </p:pic>
      <p:pic>
        <p:nvPicPr>
          <p:cNvPr id="16" name="Picture 15" descr="Screen Shot 2015-03-13 at 06.59.12.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092418" y="2527673"/>
            <a:ext cx="2112901" cy="1613012"/>
          </a:xfrm>
          <a:prstGeom prst="rect">
            <a:avLst/>
          </a:prstGeom>
        </p:spPr>
      </p:pic>
      <p:pic>
        <p:nvPicPr>
          <p:cNvPr id="17" name="Picture 16" descr="Screen Shot 2015-03-13 at 07.00.02.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550722" y="4413876"/>
            <a:ext cx="3378434" cy="1968637"/>
          </a:xfrm>
          <a:prstGeom prst="rect">
            <a:avLst/>
          </a:prstGeom>
        </p:spPr>
      </p:pic>
    </p:spTree>
    <p:extLst>
      <p:ext uri="{BB962C8B-B14F-4D97-AF65-F5344CB8AC3E}">
        <p14:creationId xmlns:p14="http://schemas.microsoft.com/office/powerpoint/2010/main" val="504163089"/>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defRPr/>
            </a:pPr>
            <a:r>
              <a:rPr lang="en-GB" sz="2800" smtClean="0"/>
              <a:t>Pollen can be carried between flowers by </a:t>
            </a:r>
            <a:r>
              <a:rPr lang="en-GB" sz="2800" smtClean="0">
                <a:solidFill>
                  <a:srgbClr val="FF0000"/>
                </a:solidFill>
              </a:rPr>
              <a:t>insects</a:t>
            </a:r>
            <a:r>
              <a:rPr lang="en-GB" sz="2800" smtClean="0"/>
              <a:t> or by </a:t>
            </a:r>
            <a:r>
              <a:rPr lang="en-GB" sz="2800" smtClean="0">
                <a:solidFill>
                  <a:srgbClr val="FF0000"/>
                </a:solidFill>
              </a:rPr>
              <a:t>wind</a:t>
            </a:r>
          </a:p>
        </p:txBody>
      </p:sp>
      <p:pic>
        <p:nvPicPr>
          <p:cNvPr id="41987" name="Picture 11" descr="windflow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1557338"/>
            <a:ext cx="8569325" cy="445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809332"/>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Wind-pollination-of-silver-birch-catkin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1721" y="4070784"/>
            <a:ext cx="2787216" cy="2787216"/>
          </a:xfrm>
          <a:prstGeom prst="rect">
            <a:avLst/>
          </a:prstGeom>
        </p:spPr>
      </p:pic>
      <p:pic>
        <p:nvPicPr>
          <p:cNvPr id="5" name="Picture 4"/>
          <p:cNvPicPr>
            <a:picLocks noChangeAspect="1"/>
          </p:cNvPicPr>
          <p:nvPr/>
        </p:nvPicPr>
        <p:blipFill>
          <a:blip r:embed="rId3"/>
          <a:stretch>
            <a:fillRect/>
          </a:stretch>
        </p:blipFill>
        <p:spPr>
          <a:xfrm>
            <a:off x="351721" y="6784"/>
            <a:ext cx="8293100" cy="4064000"/>
          </a:xfrm>
          <a:prstGeom prst="rect">
            <a:avLst/>
          </a:prstGeom>
        </p:spPr>
      </p:pic>
      <p:pic>
        <p:nvPicPr>
          <p:cNvPr id="6" name="Picture 5"/>
          <p:cNvPicPr>
            <a:picLocks noChangeAspect="1"/>
          </p:cNvPicPr>
          <p:nvPr/>
        </p:nvPicPr>
        <p:blipFill>
          <a:blip r:embed="rId4"/>
          <a:stretch>
            <a:fillRect/>
          </a:stretch>
        </p:blipFill>
        <p:spPr>
          <a:xfrm>
            <a:off x="3138937" y="4070784"/>
            <a:ext cx="3187700" cy="2787216"/>
          </a:xfrm>
          <a:prstGeom prst="rect">
            <a:avLst/>
          </a:prstGeom>
        </p:spPr>
      </p:pic>
      <p:pic>
        <p:nvPicPr>
          <p:cNvPr id="7" name="Picture 6"/>
          <p:cNvPicPr>
            <a:picLocks noChangeAspect="1"/>
          </p:cNvPicPr>
          <p:nvPr/>
        </p:nvPicPr>
        <p:blipFill>
          <a:blip r:embed="rId5"/>
          <a:stretch>
            <a:fillRect/>
          </a:stretch>
        </p:blipFill>
        <p:spPr>
          <a:xfrm>
            <a:off x="6326637" y="4070784"/>
            <a:ext cx="2318184" cy="2787216"/>
          </a:xfrm>
          <a:prstGeom prst="rect">
            <a:avLst/>
          </a:prstGeom>
        </p:spPr>
      </p:pic>
    </p:spTree>
    <p:extLst>
      <p:ext uri="{BB962C8B-B14F-4D97-AF65-F5344CB8AC3E}">
        <p14:creationId xmlns:p14="http://schemas.microsoft.com/office/powerpoint/2010/main" val="578434552"/>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77838" y="85725"/>
            <a:ext cx="8229600" cy="1143000"/>
          </a:xfrm>
        </p:spPr>
        <p:txBody>
          <a:bodyPr>
            <a:normAutofit fontScale="90000"/>
          </a:bodyPr>
          <a:lstStyle/>
          <a:p>
            <a:pPr eaLnBrk="1" hangingPunct="1">
              <a:defRPr/>
            </a:pPr>
            <a:r>
              <a:rPr lang="en-GB" sz="2800" dirty="0" smtClean="0">
                <a:solidFill>
                  <a:srgbClr val="FF0000"/>
                </a:solidFill>
              </a:rPr>
              <a:t>Wind-pollinated</a:t>
            </a:r>
            <a:r>
              <a:rPr lang="en-GB" sz="2800" dirty="0" smtClean="0"/>
              <a:t> flowers are different in structure to insect pollinated flowers as they do not have to attract insects to them but do need to be exposed to the wind.</a:t>
            </a:r>
          </a:p>
        </p:txBody>
      </p:sp>
      <p:sp>
        <p:nvSpPr>
          <p:cNvPr id="12303" name="Text Box 15"/>
          <p:cNvSpPr txBox="1">
            <a:spLocks noChangeArrowheads="1"/>
          </p:cNvSpPr>
          <p:nvPr/>
        </p:nvSpPr>
        <p:spPr bwMode="auto">
          <a:xfrm>
            <a:off x="404813" y="5262563"/>
            <a:ext cx="1863725"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r>
              <a:rPr lang="en-GB" dirty="0">
                <a:cs typeface="Arial" charset="0"/>
              </a:rPr>
              <a:t>Petals are small and green as there is no need to attract insects</a:t>
            </a:r>
          </a:p>
        </p:txBody>
      </p:sp>
      <p:sp>
        <p:nvSpPr>
          <p:cNvPr id="12304" name="Text Box 16"/>
          <p:cNvSpPr txBox="1">
            <a:spLocks noChangeArrowheads="1"/>
          </p:cNvSpPr>
          <p:nvPr/>
        </p:nvSpPr>
        <p:spPr bwMode="auto">
          <a:xfrm>
            <a:off x="7019925" y="3894138"/>
            <a:ext cx="19431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GB" dirty="0" smtClean="0">
                <a:cs typeface="Arial" charset="0"/>
              </a:rPr>
              <a:t>Stigmas </a:t>
            </a:r>
            <a:r>
              <a:rPr lang="en-GB" dirty="0">
                <a:cs typeface="Arial" charset="0"/>
              </a:rPr>
              <a:t>are feathery to catch pollen carried </a:t>
            </a:r>
            <a:r>
              <a:rPr lang="en-GB" dirty="0" smtClean="0">
                <a:cs typeface="Arial" charset="0"/>
              </a:rPr>
              <a:t>in </a:t>
            </a:r>
            <a:r>
              <a:rPr lang="en-GB" dirty="0">
                <a:cs typeface="Arial" charset="0"/>
              </a:rPr>
              <a:t>wind</a:t>
            </a:r>
          </a:p>
        </p:txBody>
      </p:sp>
      <p:sp>
        <p:nvSpPr>
          <p:cNvPr id="12305" name="Text Box 17"/>
          <p:cNvSpPr txBox="1">
            <a:spLocks noChangeArrowheads="1"/>
          </p:cNvSpPr>
          <p:nvPr/>
        </p:nvSpPr>
        <p:spPr bwMode="auto">
          <a:xfrm>
            <a:off x="6005513" y="1949450"/>
            <a:ext cx="29591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GB">
                <a:cs typeface="Arial" charset="0"/>
              </a:rPr>
              <a:t>Anthers are exposed to the wind so that pollen can easily be blown away</a:t>
            </a:r>
          </a:p>
        </p:txBody>
      </p:sp>
      <p:sp>
        <p:nvSpPr>
          <p:cNvPr id="12309" name="Text Box 21"/>
          <p:cNvSpPr txBox="1">
            <a:spLocks noChangeArrowheads="1"/>
          </p:cNvSpPr>
          <p:nvPr/>
        </p:nvSpPr>
        <p:spPr bwMode="auto">
          <a:xfrm>
            <a:off x="250825" y="1949450"/>
            <a:ext cx="2611438"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GB">
                <a:cs typeface="Arial" charset="0"/>
              </a:rPr>
              <a:t>Pollen grains are very small and light. They occur in very large numbers</a:t>
            </a:r>
          </a:p>
        </p:txBody>
      </p:sp>
      <p:sp>
        <p:nvSpPr>
          <p:cNvPr id="12311" name="Text Box 23"/>
          <p:cNvSpPr txBox="1">
            <a:spLocks noChangeArrowheads="1"/>
          </p:cNvSpPr>
          <p:nvPr/>
        </p:nvSpPr>
        <p:spPr bwMode="auto">
          <a:xfrm>
            <a:off x="5724525" y="5694363"/>
            <a:ext cx="21653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a:cs typeface="Arial" charset="0"/>
              </a:rPr>
              <a:t>No scent or nectary</a:t>
            </a:r>
          </a:p>
        </p:txBody>
      </p:sp>
      <p:sp>
        <p:nvSpPr>
          <p:cNvPr id="12549" name="Line 261"/>
          <p:cNvSpPr>
            <a:spLocks noChangeShapeType="1"/>
          </p:cNvSpPr>
          <p:nvPr/>
        </p:nvSpPr>
        <p:spPr bwMode="auto">
          <a:xfrm flipH="1">
            <a:off x="4932363" y="2165350"/>
            <a:ext cx="1079500" cy="503238"/>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12550" name="Line 262"/>
          <p:cNvSpPr>
            <a:spLocks noChangeShapeType="1"/>
          </p:cNvSpPr>
          <p:nvPr/>
        </p:nvSpPr>
        <p:spPr bwMode="auto">
          <a:xfrm flipH="1" flipV="1">
            <a:off x="6084888" y="3894138"/>
            <a:ext cx="935037" cy="4318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12551" name="Line 263"/>
          <p:cNvSpPr>
            <a:spLocks noChangeShapeType="1"/>
          </p:cNvSpPr>
          <p:nvPr/>
        </p:nvSpPr>
        <p:spPr bwMode="auto">
          <a:xfrm flipV="1">
            <a:off x="2268538" y="5478463"/>
            <a:ext cx="15113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pic>
        <p:nvPicPr>
          <p:cNvPr id="46090" name="Picture 265" descr="grassflow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4075" y="2525713"/>
            <a:ext cx="4845050" cy="363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54" name="Text Box 266"/>
          <p:cNvSpPr txBox="1">
            <a:spLocks noChangeArrowheads="1"/>
          </p:cNvSpPr>
          <p:nvPr/>
        </p:nvSpPr>
        <p:spPr bwMode="auto">
          <a:xfrm>
            <a:off x="1403350" y="6583363"/>
            <a:ext cx="64770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GB" sz="1200">
                <a:solidFill>
                  <a:srgbClr val="B2B2B2"/>
                </a:solidFill>
                <a:cs typeface="Arial" charset="0"/>
              </a:rPr>
              <a:t>Flower Structure</a:t>
            </a:r>
            <a:r>
              <a:rPr lang="en-GB" sz="1200">
                <a:solidFill>
                  <a:schemeClr val="bg2"/>
                </a:solidFill>
                <a:cs typeface="Arial" charset="0"/>
              </a:rPr>
              <a:t>     </a:t>
            </a:r>
            <a:r>
              <a:rPr lang="en-GB" sz="1200">
                <a:solidFill>
                  <a:srgbClr val="FF6600"/>
                </a:solidFill>
                <a:cs typeface="Arial" charset="0"/>
              </a:rPr>
              <a:t>Pollination</a:t>
            </a:r>
            <a:r>
              <a:rPr lang="en-GB" sz="1200">
                <a:solidFill>
                  <a:srgbClr val="B2B2B2"/>
                </a:solidFill>
                <a:cs typeface="Arial" charset="0"/>
              </a:rPr>
              <a:t>     Fertilisation     Seed Dispersal     Germination     Test</a:t>
            </a:r>
            <a:endParaRPr lang="en-GB" sz="1200">
              <a:cs typeface="Arial" charset="0"/>
            </a:endParaRPr>
          </a:p>
        </p:txBody>
      </p:sp>
    </p:spTree>
    <p:extLst>
      <p:ext uri="{BB962C8B-B14F-4D97-AF65-F5344CB8AC3E}">
        <p14:creationId xmlns:p14="http://schemas.microsoft.com/office/powerpoint/2010/main" val="8977068"/>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pic>
        <p:nvPicPr>
          <p:cNvPr id="44033" name="Picture 15" descr="pollenbee"/>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7000" contrast="-33000"/>
                    </a14:imgEffect>
                  </a14:imgLayer>
                </a14:imgProps>
              </a:ext>
              <a:ext uri="{28A0092B-C50C-407E-A947-70E740481C1C}">
                <a14:useLocalDpi xmlns:a14="http://schemas.microsoft.com/office/drawing/2010/main" val="0"/>
              </a:ext>
            </a:extLst>
          </a:blip>
          <a:srcRect/>
          <a:stretch>
            <a:fillRect/>
          </a:stretch>
        </p:blipFill>
        <p:spPr bwMode="auto">
          <a:xfrm>
            <a:off x="1042988" y="1268413"/>
            <a:ext cx="6983412" cy="523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78" name="Rectangle 2"/>
          <p:cNvSpPr>
            <a:spLocks noGrp="1" noChangeArrowheads="1"/>
          </p:cNvSpPr>
          <p:nvPr>
            <p:ph type="title"/>
          </p:nvPr>
        </p:nvSpPr>
        <p:spPr>
          <a:xfrm>
            <a:off x="457200" y="274638"/>
            <a:ext cx="8229600" cy="730779"/>
          </a:xfrm>
        </p:spPr>
        <p:txBody>
          <a:bodyPr>
            <a:normAutofit fontScale="90000"/>
          </a:bodyPr>
          <a:lstStyle/>
          <a:p>
            <a:pPr eaLnBrk="1" hangingPunct="1">
              <a:defRPr/>
            </a:pPr>
            <a:r>
              <a:rPr lang="en-GB" sz="2800" dirty="0" smtClean="0">
                <a:solidFill>
                  <a:srgbClr val="FF0000"/>
                </a:solidFill>
              </a:rPr>
              <a:t>Insect-pollinated</a:t>
            </a:r>
            <a:r>
              <a:rPr lang="en-GB" sz="2800" dirty="0" smtClean="0"/>
              <a:t> flowers are adapted to attract insects to enable the transfer of pollen</a:t>
            </a:r>
          </a:p>
        </p:txBody>
      </p:sp>
      <p:sp>
        <p:nvSpPr>
          <p:cNvPr id="50180" name="Text Box 4"/>
          <p:cNvSpPr txBox="1">
            <a:spLocks noChangeArrowheads="1"/>
          </p:cNvSpPr>
          <p:nvPr/>
        </p:nvSpPr>
        <p:spPr bwMode="auto">
          <a:xfrm>
            <a:off x="971550" y="4941888"/>
            <a:ext cx="2303463"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GB" sz="2400">
                <a:cs typeface="Arial" charset="0"/>
              </a:rPr>
              <a:t>Sticky stigma to collect pollen</a:t>
            </a:r>
          </a:p>
        </p:txBody>
      </p:sp>
      <p:sp>
        <p:nvSpPr>
          <p:cNvPr id="50181" name="Line 5"/>
          <p:cNvSpPr>
            <a:spLocks noChangeShapeType="1"/>
          </p:cNvSpPr>
          <p:nvPr/>
        </p:nvSpPr>
        <p:spPr bwMode="auto">
          <a:xfrm flipV="1">
            <a:off x="1908175" y="4365625"/>
            <a:ext cx="792163" cy="649288"/>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50182" name="Text Box 6"/>
          <p:cNvSpPr txBox="1">
            <a:spLocks noChangeArrowheads="1"/>
          </p:cNvSpPr>
          <p:nvPr/>
        </p:nvSpPr>
        <p:spPr bwMode="auto">
          <a:xfrm>
            <a:off x="5651500" y="5157788"/>
            <a:ext cx="2376488"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GB" sz="2400">
                <a:cs typeface="Arial" charset="0"/>
              </a:rPr>
              <a:t>Brightly coloured petals</a:t>
            </a:r>
          </a:p>
        </p:txBody>
      </p:sp>
      <p:sp>
        <p:nvSpPr>
          <p:cNvPr id="50184" name="Rectangle 8"/>
          <p:cNvSpPr>
            <a:spLocks noChangeArrowheads="1"/>
          </p:cNvSpPr>
          <p:nvPr/>
        </p:nvSpPr>
        <p:spPr bwMode="auto">
          <a:xfrm>
            <a:off x="1042988" y="2133600"/>
            <a:ext cx="23749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GB" sz="2400">
                <a:cs typeface="Arial" charset="0"/>
              </a:rPr>
              <a:t>nectar and a scent present</a:t>
            </a:r>
          </a:p>
        </p:txBody>
      </p:sp>
      <p:sp>
        <p:nvSpPr>
          <p:cNvPr id="50185" name="Text Box 9"/>
          <p:cNvSpPr txBox="1">
            <a:spLocks noChangeArrowheads="1"/>
          </p:cNvSpPr>
          <p:nvPr/>
        </p:nvSpPr>
        <p:spPr bwMode="auto">
          <a:xfrm>
            <a:off x="5724525" y="1268413"/>
            <a:ext cx="2017713"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GB" sz="2400">
                <a:cs typeface="Arial" charset="0"/>
              </a:rPr>
              <a:t>Pollen has barbs for hooking onto insect fur</a:t>
            </a:r>
          </a:p>
        </p:txBody>
      </p:sp>
      <p:pic>
        <p:nvPicPr>
          <p:cNvPr id="50186"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80288" y="1125538"/>
            <a:ext cx="863600"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50187" name="Text Box 11"/>
          <p:cNvSpPr txBox="1">
            <a:spLocks noChangeArrowheads="1"/>
          </p:cNvSpPr>
          <p:nvPr/>
        </p:nvSpPr>
        <p:spPr bwMode="auto">
          <a:xfrm>
            <a:off x="5580063" y="3429000"/>
            <a:ext cx="2808287"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GB" sz="2400">
                <a:cs typeface="Arial" charset="0"/>
              </a:rPr>
              <a:t>Anthers positioned to rub pollen onto insects</a:t>
            </a:r>
          </a:p>
        </p:txBody>
      </p:sp>
      <p:sp>
        <p:nvSpPr>
          <p:cNvPr id="50188" name="Line 12"/>
          <p:cNvSpPr>
            <a:spLocks noChangeShapeType="1"/>
          </p:cNvSpPr>
          <p:nvPr/>
        </p:nvSpPr>
        <p:spPr bwMode="auto">
          <a:xfrm flipH="1" flipV="1">
            <a:off x="4211638" y="2133600"/>
            <a:ext cx="1441450" cy="1366838"/>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50190" name="Text Box 14"/>
          <p:cNvSpPr txBox="1">
            <a:spLocks noChangeArrowheads="1"/>
          </p:cNvSpPr>
          <p:nvPr/>
        </p:nvSpPr>
        <p:spPr bwMode="auto">
          <a:xfrm>
            <a:off x="1547813" y="6583363"/>
            <a:ext cx="64770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GB" sz="1200">
                <a:solidFill>
                  <a:srgbClr val="B2B2B2"/>
                </a:solidFill>
                <a:cs typeface="Arial" charset="0"/>
              </a:rPr>
              <a:t>Flower Structure</a:t>
            </a:r>
            <a:r>
              <a:rPr lang="en-GB" sz="1200">
                <a:solidFill>
                  <a:schemeClr val="bg2"/>
                </a:solidFill>
                <a:cs typeface="Arial" charset="0"/>
              </a:rPr>
              <a:t>     </a:t>
            </a:r>
            <a:r>
              <a:rPr lang="en-GB" sz="1200">
                <a:solidFill>
                  <a:srgbClr val="FF6600"/>
                </a:solidFill>
                <a:cs typeface="Arial" charset="0"/>
              </a:rPr>
              <a:t>Pollination</a:t>
            </a:r>
            <a:r>
              <a:rPr lang="en-GB" sz="1200">
                <a:solidFill>
                  <a:srgbClr val="B2B2B2"/>
                </a:solidFill>
                <a:cs typeface="Arial" charset="0"/>
              </a:rPr>
              <a:t>     Fertilisation     Seed Dispersal     Germination     Test</a:t>
            </a:r>
            <a:endParaRPr lang="en-GB" sz="1200">
              <a:cs typeface="Arial" charset="0"/>
            </a:endParaRPr>
          </a:p>
        </p:txBody>
      </p:sp>
    </p:spTree>
    <p:extLst>
      <p:ext uri="{BB962C8B-B14F-4D97-AF65-F5344CB8AC3E}">
        <p14:creationId xmlns:p14="http://schemas.microsoft.com/office/powerpoint/2010/main" val="2487333581"/>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476311"/>
            <a:ext cx="4402571" cy="5870095"/>
          </a:xfrm>
          <a:prstGeom prst="rect">
            <a:avLst/>
          </a:prstGeom>
        </p:spPr>
      </p:pic>
      <p:pic>
        <p:nvPicPr>
          <p:cNvPr id="6" name="Picture 5"/>
          <p:cNvPicPr>
            <a:picLocks noChangeAspect="1"/>
          </p:cNvPicPr>
          <p:nvPr/>
        </p:nvPicPr>
        <p:blipFill>
          <a:blip r:embed="rId4"/>
          <a:stretch>
            <a:fillRect/>
          </a:stretch>
        </p:blipFill>
        <p:spPr>
          <a:xfrm>
            <a:off x="4658202" y="339749"/>
            <a:ext cx="4355705" cy="6006657"/>
          </a:xfrm>
          <a:prstGeom prst="rect">
            <a:avLst/>
          </a:prstGeom>
        </p:spPr>
      </p:pic>
      <p:cxnSp>
        <p:nvCxnSpPr>
          <p:cNvPr id="8" name="Straight Connector 7"/>
          <p:cNvCxnSpPr/>
          <p:nvPr/>
        </p:nvCxnSpPr>
        <p:spPr>
          <a:xfrm>
            <a:off x="3556000" y="2159000"/>
            <a:ext cx="3227917" cy="53975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4036483" y="3898900"/>
            <a:ext cx="2821517" cy="53975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499336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16" descr="orangeflower"/>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13000" contrast="-7000"/>
                    </a14:imgEffect>
                  </a14:imgLayer>
                </a14:imgProps>
              </a:ext>
              <a:ext uri="{28A0092B-C50C-407E-A947-70E740481C1C}">
                <a14:useLocalDpi xmlns:a14="http://schemas.microsoft.com/office/drawing/2010/main" val="0"/>
              </a:ext>
            </a:extLst>
          </a:blip>
          <a:srcRect/>
          <a:stretch>
            <a:fillRect/>
          </a:stretch>
        </p:blipFill>
        <p:spPr bwMode="auto">
          <a:xfrm>
            <a:off x="0" y="-1588"/>
            <a:ext cx="9144000" cy="6861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 name="Rectangle 2"/>
          <p:cNvSpPr>
            <a:spLocks noGrp="1" noChangeArrowheads="1"/>
          </p:cNvSpPr>
          <p:nvPr>
            <p:ph type="ctrTitle"/>
          </p:nvPr>
        </p:nvSpPr>
        <p:spPr>
          <a:xfrm>
            <a:off x="0" y="4365625"/>
            <a:ext cx="7772400" cy="1470025"/>
          </a:xfrm>
        </p:spPr>
        <p:txBody>
          <a:bodyPr>
            <a:normAutofit/>
          </a:bodyPr>
          <a:lstStyle/>
          <a:p>
            <a:pPr eaLnBrk="1" hangingPunct="1">
              <a:defRPr/>
            </a:pPr>
            <a:r>
              <a:rPr lang="en-GB" sz="6600" b="1" dirty="0" smtClean="0"/>
              <a:t>Plant Reproduction</a:t>
            </a:r>
          </a:p>
        </p:txBody>
      </p:sp>
    </p:spTree>
    <p:extLst>
      <p:ext uri="{BB962C8B-B14F-4D97-AF65-F5344CB8AC3E}">
        <p14:creationId xmlns:p14="http://schemas.microsoft.com/office/powerpoint/2010/main" val="67299241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7" name="Rectangle 131"/>
          <p:cNvSpPr>
            <a:spLocks noChangeArrowheads="1"/>
          </p:cNvSpPr>
          <p:nvPr/>
        </p:nvSpPr>
        <p:spPr bwMode="auto">
          <a:xfrm>
            <a:off x="467544" y="2276872"/>
            <a:ext cx="8208912" cy="3816424"/>
          </a:xfrm>
          <a:prstGeom prst="rect">
            <a:avLst/>
          </a:prstGeom>
          <a:solidFill>
            <a:schemeClr val="tx2"/>
          </a:solidFill>
          <a:ln w="9525">
            <a:solidFill>
              <a:schemeClr val="tx1"/>
            </a:solidFill>
            <a:miter lim="800000"/>
            <a:headEnd/>
            <a:tailEnd/>
          </a:ln>
          <a:effectLst/>
        </p:spPr>
        <p:txBody>
          <a:bodyPr wrap="none" anchor="ctr"/>
          <a:lstStyle/>
          <a:p>
            <a:endParaRPr lang="en-US"/>
          </a:p>
        </p:txBody>
      </p:sp>
      <p:pic>
        <p:nvPicPr>
          <p:cNvPr id="4108" name="Picture 12"/>
          <p:cNvPicPr>
            <a:picLocks noChangeAspect="1" noChangeArrowheads="1"/>
          </p:cNvPicPr>
          <p:nvPr/>
        </p:nvPicPr>
        <p:blipFill>
          <a:blip r:embed="rId3"/>
          <a:srcRect/>
          <a:stretch>
            <a:fillRect/>
          </a:stretch>
        </p:blipFill>
        <p:spPr bwMode="auto">
          <a:xfrm>
            <a:off x="4367213" y="2930525"/>
            <a:ext cx="9525" cy="9525"/>
          </a:xfrm>
          <a:prstGeom prst="rect">
            <a:avLst/>
          </a:prstGeom>
          <a:noFill/>
          <a:ln w="9525">
            <a:noFill/>
            <a:miter lim="800000"/>
            <a:headEnd/>
            <a:tailEnd/>
          </a:ln>
          <a:effectLst/>
        </p:spPr>
      </p:pic>
      <p:pic>
        <p:nvPicPr>
          <p:cNvPr id="4109" name="Picture 13"/>
          <p:cNvPicPr>
            <a:picLocks noChangeAspect="1" noChangeArrowheads="1"/>
          </p:cNvPicPr>
          <p:nvPr/>
        </p:nvPicPr>
        <p:blipFill>
          <a:blip r:embed="rId3"/>
          <a:srcRect/>
          <a:stretch>
            <a:fillRect/>
          </a:stretch>
        </p:blipFill>
        <p:spPr bwMode="auto">
          <a:xfrm>
            <a:off x="4367213" y="2930525"/>
            <a:ext cx="9525" cy="9525"/>
          </a:xfrm>
          <a:prstGeom prst="rect">
            <a:avLst/>
          </a:prstGeom>
          <a:noFill/>
          <a:ln w="9525">
            <a:noFill/>
            <a:miter lim="800000"/>
            <a:headEnd/>
            <a:tailEnd/>
          </a:ln>
          <a:effectLst/>
        </p:spPr>
      </p:pic>
      <p:pic>
        <p:nvPicPr>
          <p:cNvPr id="4110" name="Picture 14"/>
          <p:cNvPicPr>
            <a:picLocks noChangeAspect="1" noChangeArrowheads="1"/>
          </p:cNvPicPr>
          <p:nvPr/>
        </p:nvPicPr>
        <p:blipFill>
          <a:blip r:embed="rId3"/>
          <a:srcRect/>
          <a:stretch>
            <a:fillRect/>
          </a:stretch>
        </p:blipFill>
        <p:spPr bwMode="auto">
          <a:xfrm>
            <a:off x="4367213" y="2930525"/>
            <a:ext cx="9525" cy="9525"/>
          </a:xfrm>
          <a:prstGeom prst="rect">
            <a:avLst/>
          </a:prstGeom>
          <a:noFill/>
          <a:ln w="9525">
            <a:noFill/>
            <a:miter lim="800000"/>
            <a:headEnd/>
            <a:tailEnd/>
          </a:ln>
          <a:effectLst/>
        </p:spPr>
      </p:pic>
      <p:sp>
        <p:nvSpPr>
          <p:cNvPr id="4115" name="Rectangle 19"/>
          <p:cNvSpPr>
            <a:spLocks noGrp="1" noChangeArrowheads="1"/>
          </p:cNvSpPr>
          <p:nvPr>
            <p:ph type="title"/>
          </p:nvPr>
        </p:nvSpPr>
        <p:spPr>
          <a:xfrm>
            <a:off x="459285" y="161660"/>
            <a:ext cx="8208912" cy="864096"/>
          </a:xfrm>
          <a:ln/>
        </p:spPr>
        <p:style>
          <a:lnRef idx="1">
            <a:schemeClr val="accent3"/>
          </a:lnRef>
          <a:fillRef idx="2">
            <a:schemeClr val="accent3"/>
          </a:fillRef>
          <a:effectRef idx="1">
            <a:schemeClr val="accent3"/>
          </a:effectRef>
          <a:fontRef idx="minor">
            <a:schemeClr val="dk1"/>
          </a:fontRef>
        </p:style>
        <p:txBody>
          <a:bodyPr>
            <a:noAutofit/>
          </a:bodyPr>
          <a:lstStyle/>
          <a:p>
            <a:r>
              <a:rPr lang="en-GB" sz="2800" dirty="0">
                <a:solidFill>
                  <a:srgbClr val="FF0000"/>
                </a:solidFill>
                <a:latin typeface="+mn-lt"/>
              </a:rPr>
              <a:t>Pollination</a:t>
            </a:r>
            <a:r>
              <a:rPr lang="en-GB" sz="2800" dirty="0">
                <a:latin typeface="+mn-lt"/>
              </a:rPr>
              <a:t> </a:t>
            </a:r>
            <a:r>
              <a:rPr lang="en-GB" sz="2800" dirty="0" smtClean="0"/>
              <a:t>can be self pollination or cross-pollination</a:t>
            </a:r>
            <a:endParaRPr lang="en-GB" sz="2800" dirty="0">
              <a:latin typeface="+mn-lt"/>
            </a:endParaRPr>
          </a:p>
        </p:txBody>
      </p:sp>
      <p:grpSp>
        <p:nvGrpSpPr>
          <p:cNvPr id="2" name="Group 42"/>
          <p:cNvGrpSpPr>
            <a:grpSpLocks/>
          </p:cNvGrpSpPr>
          <p:nvPr/>
        </p:nvGrpSpPr>
        <p:grpSpPr bwMode="auto">
          <a:xfrm>
            <a:off x="687426" y="2780928"/>
            <a:ext cx="7769148" cy="3240360"/>
            <a:chOff x="294" y="1026"/>
            <a:chExt cx="5217" cy="2268"/>
          </a:xfrm>
        </p:grpSpPr>
        <p:sp>
          <p:nvSpPr>
            <p:cNvPr id="4139" name="AutoShape 43"/>
            <p:cNvSpPr>
              <a:spLocks noChangeArrowheads="1"/>
            </p:cNvSpPr>
            <p:nvPr/>
          </p:nvSpPr>
          <p:spPr bwMode="auto">
            <a:xfrm rot="7761465">
              <a:off x="4444" y="2313"/>
              <a:ext cx="262" cy="459"/>
            </a:xfrm>
            <a:prstGeom prst="moon">
              <a:avLst>
                <a:gd name="adj" fmla="val 50000"/>
              </a:avLst>
            </a:prstGeom>
            <a:solidFill>
              <a:srgbClr val="006600"/>
            </a:solidFill>
            <a:ln w="9525">
              <a:solidFill>
                <a:schemeClr val="tx1"/>
              </a:solidFill>
              <a:miter lim="800000"/>
              <a:headEnd/>
              <a:tailEnd/>
            </a:ln>
            <a:effectLst/>
          </p:spPr>
          <p:txBody>
            <a:bodyPr wrap="none" anchor="ctr"/>
            <a:lstStyle/>
            <a:p>
              <a:endParaRPr lang="en-US"/>
            </a:p>
          </p:txBody>
        </p:sp>
        <p:sp>
          <p:nvSpPr>
            <p:cNvPr id="4140" name="AutoShape 44"/>
            <p:cNvSpPr>
              <a:spLocks noChangeArrowheads="1"/>
            </p:cNvSpPr>
            <p:nvPr/>
          </p:nvSpPr>
          <p:spPr bwMode="auto">
            <a:xfrm rot="-159402">
              <a:off x="3672" y="1071"/>
              <a:ext cx="1308" cy="1413"/>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9999FF"/>
            </a:solidFill>
            <a:ln w="9525">
              <a:solidFill>
                <a:schemeClr val="tx1"/>
              </a:solidFill>
              <a:miter lim="800000"/>
              <a:headEnd/>
              <a:tailEnd/>
            </a:ln>
            <a:effectLst/>
          </p:spPr>
          <p:txBody>
            <a:bodyPr wrap="none" anchor="ctr"/>
            <a:lstStyle/>
            <a:p>
              <a:endParaRPr lang="en-US"/>
            </a:p>
          </p:txBody>
        </p:sp>
        <p:sp>
          <p:nvSpPr>
            <p:cNvPr id="4141" name="AutoShape 45"/>
            <p:cNvSpPr>
              <a:spLocks noChangeArrowheads="1"/>
            </p:cNvSpPr>
            <p:nvPr/>
          </p:nvSpPr>
          <p:spPr bwMode="auto">
            <a:xfrm rot="4113339">
              <a:off x="4189" y="1473"/>
              <a:ext cx="1301" cy="1343"/>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9999FF"/>
            </a:solidFill>
            <a:ln w="9525">
              <a:solidFill>
                <a:schemeClr val="tx1"/>
              </a:solidFill>
              <a:miter lim="800000"/>
              <a:headEnd/>
              <a:tailEnd/>
            </a:ln>
            <a:effectLst/>
          </p:spPr>
          <p:txBody>
            <a:bodyPr wrap="none" anchor="ctr"/>
            <a:lstStyle/>
            <a:p>
              <a:endParaRPr lang="en-US"/>
            </a:p>
          </p:txBody>
        </p:sp>
        <p:sp>
          <p:nvSpPr>
            <p:cNvPr id="4142" name="AutoShape 46"/>
            <p:cNvSpPr>
              <a:spLocks noChangeArrowheads="1"/>
            </p:cNvSpPr>
            <p:nvPr/>
          </p:nvSpPr>
          <p:spPr bwMode="auto">
            <a:xfrm rot="17818711">
              <a:off x="3128" y="1462"/>
              <a:ext cx="1301" cy="1343"/>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9999FF"/>
            </a:solidFill>
            <a:ln w="9525">
              <a:solidFill>
                <a:schemeClr val="tx1"/>
              </a:solidFill>
              <a:miter lim="800000"/>
              <a:headEnd/>
              <a:tailEnd/>
            </a:ln>
            <a:effectLst/>
          </p:spPr>
          <p:txBody>
            <a:bodyPr wrap="none" anchor="ctr"/>
            <a:lstStyle/>
            <a:p>
              <a:endParaRPr lang="en-US"/>
            </a:p>
          </p:txBody>
        </p:sp>
        <p:sp>
          <p:nvSpPr>
            <p:cNvPr id="4143" name="Oval 47"/>
            <p:cNvSpPr>
              <a:spLocks noChangeArrowheads="1"/>
            </p:cNvSpPr>
            <p:nvPr/>
          </p:nvSpPr>
          <p:spPr bwMode="auto">
            <a:xfrm>
              <a:off x="4097" y="2003"/>
              <a:ext cx="389" cy="521"/>
            </a:xfrm>
            <a:prstGeom prst="ellipse">
              <a:avLst/>
            </a:prstGeom>
            <a:solidFill>
              <a:srgbClr val="008000"/>
            </a:solidFill>
            <a:ln w="9525">
              <a:solidFill>
                <a:schemeClr val="tx1"/>
              </a:solidFill>
              <a:round/>
              <a:headEnd/>
              <a:tailEnd/>
            </a:ln>
            <a:effectLst/>
          </p:spPr>
          <p:txBody>
            <a:bodyPr wrap="none" anchor="ctr"/>
            <a:lstStyle/>
            <a:p>
              <a:endParaRPr lang="en-US"/>
            </a:p>
          </p:txBody>
        </p:sp>
        <p:sp>
          <p:nvSpPr>
            <p:cNvPr id="4144" name="Rectangle 48"/>
            <p:cNvSpPr>
              <a:spLocks noChangeArrowheads="1"/>
            </p:cNvSpPr>
            <p:nvPr/>
          </p:nvSpPr>
          <p:spPr bwMode="auto">
            <a:xfrm>
              <a:off x="4238" y="1305"/>
              <a:ext cx="97" cy="707"/>
            </a:xfrm>
            <a:prstGeom prst="rect">
              <a:avLst/>
            </a:prstGeom>
            <a:solidFill>
              <a:srgbClr val="008000"/>
            </a:solidFill>
            <a:ln w="9525">
              <a:solidFill>
                <a:schemeClr val="tx1"/>
              </a:solidFill>
              <a:miter lim="800000"/>
              <a:headEnd/>
              <a:tailEnd/>
            </a:ln>
            <a:effectLst/>
          </p:spPr>
          <p:txBody>
            <a:bodyPr wrap="none" anchor="ctr"/>
            <a:lstStyle/>
            <a:p>
              <a:endParaRPr lang="en-US"/>
            </a:p>
          </p:txBody>
        </p:sp>
        <p:sp>
          <p:nvSpPr>
            <p:cNvPr id="4145" name="AutoShape 49"/>
            <p:cNvSpPr>
              <a:spLocks noChangeArrowheads="1"/>
            </p:cNvSpPr>
            <p:nvPr/>
          </p:nvSpPr>
          <p:spPr bwMode="auto">
            <a:xfrm rot="2796774">
              <a:off x="4131" y="1243"/>
              <a:ext cx="111" cy="176"/>
            </a:xfrm>
            <a:prstGeom prst="moon">
              <a:avLst>
                <a:gd name="adj" fmla="val 50000"/>
              </a:avLst>
            </a:prstGeom>
            <a:solidFill>
              <a:srgbClr val="008000"/>
            </a:solidFill>
            <a:ln w="9525">
              <a:solidFill>
                <a:schemeClr val="tx1"/>
              </a:solidFill>
              <a:miter lim="800000"/>
              <a:headEnd/>
              <a:tailEnd/>
            </a:ln>
            <a:effectLst/>
          </p:spPr>
          <p:txBody>
            <a:bodyPr wrap="none" anchor="ctr"/>
            <a:lstStyle/>
            <a:p>
              <a:endParaRPr lang="en-US"/>
            </a:p>
          </p:txBody>
        </p:sp>
        <p:sp>
          <p:nvSpPr>
            <p:cNvPr id="4146" name="AutoShape 50"/>
            <p:cNvSpPr>
              <a:spLocks noChangeArrowheads="1"/>
            </p:cNvSpPr>
            <p:nvPr/>
          </p:nvSpPr>
          <p:spPr bwMode="auto">
            <a:xfrm rot="7990016">
              <a:off x="4334" y="1242"/>
              <a:ext cx="111" cy="177"/>
            </a:xfrm>
            <a:prstGeom prst="moon">
              <a:avLst>
                <a:gd name="adj" fmla="val 50000"/>
              </a:avLst>
            </a:prstGeom>
            <a:solidFill>
              <a:srgbClr val="008000"/>
            </a:solidFill>
            <a:ln w="9525">
              <a:solidFill>
                <a:schemeClr val="tx1"/>
              </a:solidFill>
              <a:miter lim="800000"/>
              <a:headEnd/>
              <a:tailEnd/>
            </a:ln>
            <a:effectLst/>
          </p:spPr>
          <p:txBody>
            <a:bodyPr wrap="none" anchor="ctr"/>
            <a:lstStyle/>
            <a:p>
              <a:endParaRPr lang="en-US"/>
            </a:p>
          </p:txBody>
        </p:sp>
        <p:sp>
          <p:nvSpPr>
            <p:cNvPr id="4147" name="Rectangle 51"/>
            <p:cNvSpPr>
              <a:spLocks noChangeArrowheads="1"/>
            </p:cNvSpPr>
            <p:nvPr/>
          </p:nvSpPr>
          <p:spPr bwMode="auto">
            <a:xfrm rot="16200000">
              <a:off x="4236" y="2080"/>
              <a:ext cx="75" cy="71"/>
            </a:xfrm>
            <a:prstGeom prst="rect">
              <a:avLst/>
            </a:prstGeom>
            <a:solidFill>
              <a:srgbClr val="008000"/>
            </a:solidFill>
            <a:ln w="9525">
              <a:noFill/>
              <a:miter lim="800000"/>
              <a:headEnd/>
              <a:tailEnd/>
            </a:ln>
            <a:effectLst/>
          </p:spPr>
          <p:txBody>
            <a:bodyPr wrap="none" anchor="ctr"/>
            <a:lstStyle/>
            <a:p>
              <a:endParaRPr lang="en-US"/>
            </a:p>
          </p:txBody>
        </p:sp>
        <p:sp>
          <p:nvSpPr>
            <p:cNvPr id="4148" name="Rectangle 52"/>
            <p:cNvSpPr>
              <a:spLocks noChangeArrowheads="1"/>
            </p:cNvSpPr>
            <p:nvPr/>
          </p:nvSpPr>
          <p:spPr bwMode="auto">
            <a:xfrm rot="5400000">
              <a:off x="4231" y="1978"/>
              <a:ext cx="112" cy="90"/>
            </a:xfrm>
            <a:prstGeom prst="rect">
              <a:avLst/>
            </a:prstGeom>
            <a:solidFill>
              <a:srgbClr val="008000"/>
            </a:solidFill>
            <a:ln w="9525">
              <a:noFill/>
              <a:miter lim="800000"/>
              <a:headEnd/>
              <a:tailEnd/>
            </a:ln>
            <a:effectLst/>
          </p:spPr>
          <p:txBody>
            <a:bodyPr wrap="none" anchor="ctr"/>
            <a:lstStyle/>
            <a:p>
              <a:endParaRPr lang="en-US"/>
            </a:p>
          </p:txBody>
        </p:sp>
        <p:sp>
          <p:nvSpPr>
            <p:cNvPr id="4149" name="AutoShape 53"/>
            <p:cNvSpPr>
              <a:spLocks noChangeArrowheads="1"/>
            </p:cNvSpPr>
            <p:nvPr/>
          </p:nvSpPr>
          <p:spPr bwMode="auto">
            <a:xfrm rot="861338">
              <a:off x="4520" y="1222"/>
              <a:ext cx="246" cy="903"/>
            </a:xfrm>
            <a:prstGeom prst="roundRect">
              <a:avLst>
                <a:gd name="adj" fmla="val 16667"/>
              </a:avLst>
            </a:prstGeom>
            <a:solidFill>
              <a:srgbClr val="9999FF"/>
            </a:solidFill>
            <a:ln w="9525">
              <a:noFill/>
              <a:round/>
              <a:headEnd/>
              <a:tailEnd/>
            </a:ln>
            <a:effectLst/>
          </p:spPr>
          <p:txBody>
            <a:bodyPr wrap="none" anchor="ctr"/>
            <a:lstStyle/>
            <a:p>
              <a:endParaRPr lang="en-US"/>
            </a:p>
          </p:txBody>
        </p:sp>
        <p:sp>
          <p:nvSpPr>
            <p:cNvPr id="4150" name="AutoShape 54"/>
            <p:cNvSpPr>
              <a:spLocks noChangeArrowheads="1"/>
            </p:cNvSpPr>
            <p:nvPr/>
          </p:nvSpPr>
          <p:spPr bwMode="auto">
            <a:xfrm rot="-952189">
              <a:off x="3837" y="1227"/>
              <a:ext cx="239" cy="878"/>
            </a:xfrm>
            <a:prstGeom prst="roundRect">
              <a:avLst>
                <a:gd name="adj" fmla="val 16667"/>
              </a:avLst>
            </a:prstGeom>
            <a:solidFill>
              <a:srgbClr val="9999FF"/>
            </a:solidFill>
            <a:ln w="9525">
              <a:noFill/>
              <a:round/>
              <a:headEnd/>
              <a:tailEnd/>
            </a:ln>
            <a:effectLst/>
          </p:spPr>
          <p:txBody>
            <a:bodyPr wrap="none" anchor="ctr"/>
            <a:lstStyle/>
            <a:p>
              <a:endParaRPr lang="en-US"/>
            </a:p>
          </p:txBody>
        </p:sp>
        <p:sp>
          <p:nvSpPr>
            <p:cNvPr id="4151" name="Oval 55"/>
            <p:cNvSpPr>
              <a:spLocks noChangeArrowheads="1"/>
            </p:cNvSpPr>
            <p:nvPr/>
          </p:nvSpPr>
          <p:spPr bwMode="auto">
            <a:xfrm>
              <a:off x="4168" y="2078"/>
              <a:ext cx="248" cy="446"/>
            </a:xfrm>
            <a:prstGeom prst="ellipse">
              <a:avLst/>
            </a:prstGeom>
            <a:solidFill>
              <a:srgbClr val="B2B2B2"/>
            </a:solidFill>
            <a:ln w="9525">
              <a:solidFill>
                <a:schemeClr val="tx1"/>
              </a:solidFill>
              <a:round/>
              <a:headEnd/>
              <a:tailEnd/>
            </a:ln>
            <a:effectLst/>
          </p:spPr>
          <p:txBody>
            <a:bodyPr wrap="none" anchor="ctr"/>
            <a:lstStyle/>
            <a:p>
              <a:endParaRPr lang="en-US"/>
            </a:p>
          </p:txBody>
        </p:sp>
        <p:sp>
          <p:nvSpPr>
            <p:cNvPr id="4152" name="Rectangle 56"/>
            <p:cNvSpPr>
              <a:spLocks noChangeArrowheads="1"/>
            </p:cNvSpPr>
            <p:nvPr/>
          </p:nvSpPr>
          <p:spPr bwMode="auto">
            <a:xfrm>
              <a:off x="4250" y="2736"/>
              <a:ext cx="74" cy="558"/>
            </a:xfrm>
            <a:prstGeom prst="rect">
              <a:avLst/>
            </a:prstGeom>
            <a:solidFill>
              <a:srgbClr val="003300"/>
            </a:solidFill>
            <a:ln w="9525">
              <a:solidFill>
                <a:schemeClr val="tx1"/>
              </a:solidFill>
              <a:miter lim="800000"/>
              <a:headEnd/>
              <a:tailEnd/>
            </a:ln>
            <a:effectLst/>
          </p:spPr>
          <p:txBody>
            <a:bodyPr wrap="none" anchor="ctr"/>
            <a:lstStyle/>
            <a:p>
              <a:endParaRPr lang="en-US"/>
            </a:p>
          </p:txBody>
        </p:sp>
        <p:sp>
          <p:nvSpPr>
            <p:cNvPr id="4153" name="Rectangle 57"/>
            <p:cNvSpPr>
              <a:spLocks noChangeArrowheads="1"/>
            </p:cNvSpPr>
            <p:nvPr/>
          </p:nvSpPr>
          <p:spPr bwMode="auto">
            <a:xfrm>
              <a:off x="4274" y="2041"/>
              <a:ext cx="35" cy="447"/>
            </a:xfrm>
            <a:prstGeom prst="rect">
              <a:avLst/>
            </a:prstGeom>
            <a:solidFill>
              <a:srgbClr val="008000"/>
            </a:solidFill>
            <a:ln w="9525">
              <a:solidFill>
                <a:schemeClr val="tx1"/>
              </a:solidFill>
              <a:miter lim="800000"/>
              <a:headEnd/>
              <a:tailEnd/>
            </a:ln>
            <a:effectLst/>
          </p:spPr>
          <p:txBody>
            <a:bodyPr wrap="none" anchor="ctr"/>
            <a:lstStyle/>
            <a:p>
              <a:endParaRPr lang="en-US"/>
            </a:p>
          </p:txBody>
        </p:sp>
        <p:sp>
          <p:nvSpPr>
            <p:cNvPr id="4154" name="Rectangle 58"/>
            <p:cNvSpPr>
              <a:spLocks noChangeArrowheads="1"/>
            </p:cNvSpPr>
            <p:nvPr/>
          </p:nvSpPr>
          <p:spPr bwMode="auto">
            <a:xfrm>
              <a:off x="4244" y="2003"/>
              <a:ext cx="87" cy="75"/>
            </a:xfrm>
            <a:prstGeom prst="rect">
              <a:avLst/>
            </a:prstGeom>
            <a:solidFill>
              <a:srgbClr val="008000"/>
            </a:solidFill>
            <a:ln w="9525">
              <a:noFill/>
              <a:miter lim="800000"/>
              <a:headEnd/>
              <a:tailEnd/>
            </a:ln>
            <a:effectLst/>
          </p:spPr>
          <p:txBody>
            <a:bodyPr wrap="none" anchor="ctr"/>
            <a:lstStyle/>
            <a:p>
              <a:endParaRPr lang="en-US"/>
            </a:p>
          </p:txBody>
        </p:sp>
        <p:grpSp>
          <p:nvGrpSpPr>
            <p:cNvPr id="3" name="Group 59"/>
            <p:cNvGrpSpPr>
              <a:grpSpLocks/>
            </p:cNvGrpSpPr>
            <p:nvPr/>
          </p:nvGrpSpPr>
          <p:grpSpPr bwMode="auto">
            <a:xfrm>
              <a:off x="4309" y="2297"/>
              <a:ext cx="78" cy="111"/>
              <a:chOff x="2018" y="2790"/>
              <a:chExt cx="100" cy="136"/>
            </a:xfrm>
          </p:grpSpPr>
          <p:sp>
            <p:nvSpPr>
              <p:cNvPr id="4156" name="Rectangle 60"/>
              <p:cNvSpPr>
                <a:spLocks noChangeArrowheads="1"/>
              </p:cNvSpPr>
              <p:nvPr/>
            </p:nvSpPr>
            <p:spPr bwMode="auto">
              <a:xfrm>
                <a:off x="2018" y="2840"/>
                <a:ext cx="46" cy="45"/>
              </a:xfrm>
              <a:prstGeom prst="rect">
                <a:avLst/>
              </a:prstGeom>
              <a:solidFill>
                <a:schemeClr val="folHlink"/>
              </a:solidFill>
              <a:ln w="9525">
                <a:solidFill>
                  <a:schemeClr val="tx1"/>
                </a:solidFill>
                <a:miter lim="800000"/>
                <a:headEnd/>
                <a:tailEnd/>
              </a:ln>
              <a:effectLst/>
            </p:spPr>
            <p:txBody>
              <a:bodyPr wrap="none" anchor="ctr"/>
              <a:lstStyle/>
              <a:p>
                <a:endParaRPr lang="en-US"/>
              </a:p>
            </p:txBody>
          </p:sp>
          <p:sp>
            <p:nvSpPr>
              <p:cNvPr id="4157" name="Oval 61"/>
              <p:cNvSpPr>
                <a:spLocks noChangeArrowheads="1"/>
              </p:cNvSpPr>
              <p:nvPr/>
            </p:nvSpPr>
            <p:spPr bwMode="auto">
              <a:xfrm>
                <a:off x="2055" y="2790"/>
                <a:ext cx="63" cy="136"/>
              </a:xfrm>
              <a:prstGeom prst="ellipse">
                <a:avLst/>
              </a:prstGeom>
              <a:solidFill>
                <a:schemeClr val="folHlink"/>
              </a:solidFill>
              <a:ln w="9525">
                <a:solidFill>
                  <a:schemeClr val="tx1"/>
                </a:solidFill>
                <a:round/>
                <a:headEnd/>
                <a:tailEnd/>
              </a:ln>
              <a:effectLst/>
            </p:spPr>
            <p:txBody>
              <a:bodyPr wrap="none" anchor="ctr"/>
              <a:lstStyle/>
              <a:p>
                <a:endParaRPr lang="en-US"/>
              </a:p>
            </p:txBody>
          </p:sp>
        </p:grpSp>
        <p:grpSp>
          <p:nvGrpSpPr>
            <p:cNvPr id="4" name="Group 62"/>
            <p:cNvGrpSpPr>
              <a:grpSpLocks/>
            </p:cNvGrpSpPr>
            <p:nvPr/>
          </p:nvGrpSpPr>
          <p:grpSpPr bwMode="auto">
            <a:xfrm>
              <a:off x="4200" y="2299"/>
              <a:ext cx="74" cy="111"/>
              <a:chOff x="1878" y="2792"/>
              <a:chExt cx="95" cy="136"/>
            </a:xfrm>
          </p:grpSpPr>
          <p:sp>
            <p:nvSpPr>
              <p:cNvPr id="4159" name="Rectangle 63"/>
              <p:cNvSpPr>
                <a:spLocks noChangeArrowheads="1"/>
              </p:cNvSpPr>
              <p:nvPr/>
            </p:nvSpPr>
            <p:spPr bwMode="auto">
              <a:xfrm>
                <a:off x="1927" y="2836"/>
                <a:ext cx="46" cy="45"/>
              </a:xfrm>
              <a:prstGeom prst="rect">
                <a:avLst/>
              </a:prstGeom>
              <a:solidFill>
                <a:schemeClr val="folHlink"/>
              </a:solidFill>
              <a:ln w="9525">
                <a:solidFill>
                  <a:schemeClr val="tx1"/>
                </a:solidFill>
                <a:miter lim="800000"/>
                <a:headEnd/>
                <a:tailEnd/>
              </a:ln>
              <a:effectLst/>
            </p:spPr>
            <p:txBody>
              <a:bodyPr wrap="none" anchor="ctr"/>
              <a:lstStyle/>
              <a:p>
                <a:endParaRPr lang="en-US"/>
              </a:p>
            </p:txBody>
          </p:sp>
          <p:sp>
            <p:nvSpPr>
              <p:cNvPr id="4160" name="Oval 64"/>
              <p:cNvSpPr>
                <a:spLocks noChangeArrowheads="1"/>
              </p:cNvSpPr>
              <p:nvPr/>
            </p:nvSpPr>
            <p:spPr bwMode="auto">
              <a:xfrm>
                <a:off x="1878" y="2792"/>
                <a:ext cx="63" cy="136"/>
              </a:xfrm>
              <a:prstGeom prst="ellipse">
                <a:avLst/>
              </a:prstGeom>
              <a:solidFill>
                <a:schemeClr val="folHlink"/>
              </a:solidFill>
              <a:ln w="9525">
                <a:solidFill>
                  <a:schemeClr val="tx1"/>
                </a:solidFill>
                <a:round/>
                <a:headEnd/>
                <a:tailEnd/>
              </a:ln>
              <a:effectLst/>
            </p:spPr>
            <p:txBody>
              <a:bodyPr wrap="none" anchor="ctr"/>
              <a:lstStyle/>
              <a:p>
                <a:endParaRPr lang="en-US"/>
              </a:p>
            </p:txBody>
          </p:sp>
        </p:grpSp>
        <p:grpSp>
          <p:nvGrpSpPr>
            <p:cNvPr id="5" name="Group 65"/>
            <p:cNvGrpSpPr>
              <a:grpSpLocks/>
            </p:cNvGrpSpPr>
            <p:nvPr/>
          </p:nvGrpSpPr>
          <p:grpSpPr bwMode="auto">
            <a:xfrm>
              <a:off x="4198" y="2173"/>
              <a:ext cx="74" cy="112"/>
              <a:chOff x="1878" y="2792"/>
              <a:chExt cx="95" cy="136"/>
            </a:xfrm>
          </p:grpSpPr>
          <p:sp>
            <p:nvSpPr>
              <p:cNvPr id="4162" name="Rectangle 66"/>
              <p:cNvSpPr>
                <a:spLocks noChangeArrowheads="1"/>
              </p:cNvSpPr>
              <p:nvPr/>
            </p:nvSpPr>
            <p:spPr bwMode="auto">
              <a:xfrm>
                <a:off x="1927" y="2836"/>
                <a:ext cx="46" cy="45"/>
              </a:xfrm>
              <a:prstGeom prst="rect">
                <a:avLst/>
              </a:prstGeom>
              <a:solidFill>
                <a:schemeClr val="folHlink"/>
              </a:solidFill>
              <a:ln w="9525">
                <a:solidFill>
                  <a:schemeClr val="tx1"/>
                </a:solidFill>
                <a:miter lim="800000"/>
                <a:headEnd/>
                <a:tailEnd/>
              </a:ln>
              <a:effectLst/>
            </p:spPr>
            <p:txBody>
              <a:bodyPr wrap="none" anchor="ctr"/>
              <a:lstStyle/>
              <a:p>
                <a:endParaRPr lang="en-US"/>
              </a:p>
            </p:txBody>
          </p:sp>
          <p:sp>
            <p:nvSpPr>
              <p:cNvPr id="4163" name="Oval 67"/>
              <p:cNvSpPr>
                <a:spLocks noChangeArrowheads="1"/>
              </p:cNvSpPr>
              <p:nvPr/>
            </p:nvSpPr>
            <p:spPr bwMode="auto">
              <a:xfrm>
                <a:off x="1878" y="2792"/>
                <a:ext cx="63" cy="136"/>
              </a:xfrm>
              <a:prstGeom prst="ellipse">
                <a:avLst/>
              </a:prstGeom>
              <a:solidFill>
                <a:schemeClr val="folHlink"/>
              </a:solidFill>
              <a:ln w="9525">
                <a:solidFill>
                  <a:schemeClr val="tx1"/>
                </a:solidFill>
                <a:round/>
                <a:headEnd/>
                <a:tailEnd/>
              </a:ln>
              <a:effectLst/>
            </p:spPr>
            <p:txBody>
              <a:bodyPr wrap="none" anchor="ctr"/>
              <a:lstStyle/>
              <a:p>
                <a:endParaRPr lang="en-US"/>
              </a:p>
            </p:txBody>
          </p:sp>
        </p:grpSp>
        <p:grpSp>
          <p:nvGrpSpPr>
            <p:cNvPr id="6" name="Group 68"/>
            <p:cNvGrpSpPr>
              <a:grpSpLocks/>
            </p:cNvGrpSpPr>
            <p:nvPr/>
          </p:nvGrpSpPr>
          <p:grpSpPr bwMode="auto">
            <a:xfrm>
              <a:off x="4310" y="2167"/>
              <a:ext cx="78" cy="112"/>
              <a:chOff x="2018" y="2790"/>
              <a:chExt cx="100" cy="136"/>
            </a:xfrm>
          </p:grpSpPr>
          <p:sp>
            <p:nvSpPr>
              <p:cNvPr id="4165" name="Rectangle 69"/>
              <p:cNvSpPr>
                <a:spLocks noChangeArrowheads="1"/>
              </p:cNvSpPr>
              <p:nvPr/>
            </p:nvSpPr>
            <p:spPr bwMode="auto">
              <a:xfrm>
                <a:off x="2018" y="2840"/>
                <a:ext cx="46" cy="45"/>
              </a:xfrm>
              <a:prstGeom prst="rect">
                <a:avLst/>
              </a:prstGeom>
              <a:solidFill>
                <a:schemeClr val="folHlink"/>
              </a:solidFill>
              <a:ln w="9525">
                <a:solidFill>
                  <a:schemeClr val="tx1"/>
                </a:solidFill>
                <a:miter lim="800000"/>
                <a:headEnd/>
                <a:tailEnd/>
              </a:ln>
              <a:effectLst/>
            </p:spPr>
            <p:txBody>
              <a:bodyPr wrap="none" anchor="ctr"/>
              <a:lstStyle/>
              <a:p>
                <a:endParaRPr lang="en-US"/>
              </a:p>
            </p:txBody>
          </p:sp>
          <p:sp>
            <p:nvSpPr>
              <p:cNvPr id="4166" name="Oval 70"/>
              <p:cNvSpPr>
                <a:spLocks noChangeArrowheads="1"/>
              </p:cNvSpPr>
              <p:nvPr/>
            </p:nvSpPr>
            <p:spPr bwMode="auto">
              <a:xfrm>
                <a:off x="2055" y="2790"/>
                <a:ext cx="63" cy="136"/>
              </a:xfrm>
              <a:prstGeom prst="ellipse">
                <a:avLst/>
              </a:prstGeom>
              <a:solidFill>
                <a:schemeClr val="folHlink"/>
              </a:solidFill>
              <a:ln w="9525">
                <a:solidFill>
                  <a:schemeClr val="tx1"/>
                </a:solidFill>
                <a:round/>
                <a:headEnd/>
                <a:tailEnd/>
              </a:ln>
              <a:effectLst/>
            </p:spPr>
            <p:txBody>
              <a:bodyPr wrap="none" anchor="ctr"/>
              <a:lstStyle/>
              <a:p>
                <a:endParaRPr lang="en-US"/>
              </a:p>
            </p:txBody>
          </p:sp>
        </p:grpSp>
        <p:sp>
          <p:nvSpPr>
            <p:cNvPr id="4167" name="Oval 71"/>
            <p:cNvSpPr>
              <a:spLocks noChangeArrowheads="1"/>
            </p:cNvSpPr>
            <p:nvPr/>
          </p:nvSpPr>
          <p:spPr bwMode="auto">
            <a:xfrm rot="183620">
              <a:off x="5183" y="2282"/>
              <a:ext cx="71" cy="186"/>
            </a:xfrm>
            <a:prstGeom prst="ellipse">
              <a:avLst/>
            </a:prstGeom>
            <a:solidFill>
              <a:srgbClr val="CC6600"/>
            </a:solidFill>
            <a:ln w="9525">
              <a:solidFill>
                <a:schemeClr val="tx1"/>
              </a:solidFill>
              <a:round/>
              <a:headEnd/>
              <a:tailEnd/>
            </a:ln>
            <a:effectLst/>
          </p:spPr>
          <p:txBody>
            <a:bodyPr wrap="none" anchor="ctr"/>
            <a:lstStyle/>
            <a:p>
              <a:endParaRPr lang="en-US"/>
            </a:p>
          </p:txBody>
        </p:sp>
        <p:sp>
          <p:nvSpPr>
            <p:cNvPr id="4168" name="Oval 72"/>
            <p:cNvSpPr>
              <a:spLocks noChangeArrowheads="1"/>
            </p:cNvSpPr>
            <p:nvPr/>
          </p:nvSpPr>
          <p:spPr bwMode="auto">
            <a:xfrm rot="1022545">
              <a:off x="5044" y="2358"/>
              <a:ext cx="72" cy="186"/>
            </a:xfrm>
            <a:prstGeom prst="ellipse">
              <a:avLst/>
            </a:prstGeom>
            <a:solidFill>
              <a:srgbClr val="CC6600"/>
            </a:solidFill>
            <a:ln w="9525">
              <a:solidFill>
                <a:schemeClr val="tx1"/>
              </a:solidFill>
              <a:round/>
              <a:headEnd/>
              <a:tailEnd/>
            </a:ln>
            <a:effectLst/>
          </p:spPr>
          <p:txBody>
            <a:bodyPr wrap="none" anchor="ctr"/>
            <a:lstStyle/>
            <a:p>
              <a:endParaRPr lang="en-US"/>
            </a:p>
          </p:txBody>
        </p:sp>
        <p:sp>
          <p:nvSpPr>
            <p:cNvPr id="4169" name="Oval 73"/>
            <p:cNvSpPr>
              <a:spLocks noChangeArrowheads="1"/>
            </p:cNvSpPr>
            <p:nvPr/>
          </p:nvSpPr>
          <p:spPr bwMode="auto">
            <a:xfrm rot="21416380" flipH="1">
              <a:off x="3488" y="2222"/>
              <a:ext cx="70" cy="186"/>
            </a:xfrm>
            <a:prstGeom prst="ellipse">
              <a:avLst/>
            </a:prstGeom>
            <a:solidFill>
              <a:srgbClr val="CC6600"/>
            </a:solidFill>
            <a:ln w="9525">
              <a:solidFill>
                <a:schemeClr val="tx1"/>
              </a:solidFill>
              <a:round/>
              <a:headEnd/>
              <a:tailEnd/>
            </a:ln>
            <a:effectLst/>
          </p:spPr>
          <p:txBody>
            <a:bodyPr wrap="none" anchor="ctr"/>
            <a:lstStyle/>
            <a:p>
              <a:endParaRPr lang="en-US"/>
            </a:p>
          </p:txBody>
        </p:sp>
        <p:sp>
          <p:nvSpPr>
            <p:cNvPr id="4170" name="Oval 74"/>
            <p:cNvSpPr>
              <a:spLocks noChangeArrowheads="1"/>
            </p:cNvSpPr>
            <p:nvPr/>
          </p:nvSpPr>
          <p:spPr bwMode="auto">
            <a:xfrm rot="20577455" flipH="1">
              <a:off x="3501" y="2387"/>
              <a:ext cx="71" cy="186"/>
            </a:xfrm>
            <a:prstGeom prst="ellipse">
              <a:avLst/>
            </a:prstGeom>
            <a:solidFill>
              <a:srgbClr val="CC6600"/>
            </a:solidFill>
            <a:ln w="9525">
              <a:solidFill>
                <a:schemeClr val="tx1"/>
              </a:solidFill>
              <a:round/>
              <a:headEnd/>
              <a:tailEnd/>
            </a:ln>
            <a:effectLst/>
          </p:spPr>
          <p:txBody>
            <a:bodyPr wrap="none" anchor="ctr"/>
            <a:lstStyle/>
            <a:p>
              <a:endParaRPr lang="en-US"/>
            </a:p>
          </p:txBody>
        </p:sp>
        <p:sp>
          <p:nvSpPr>
            <p:cNvPr id="4171" name="Oval 75"/>
            <p:cNvSpPr>
              <a:spLocks noChangeArrowheads="1"/>
            </p:cNvSpPr>
            <p:nvPr/>
          </p:nvSpPr>
          <p:spPr bwMode="auto">
            <a:xfrm>
              <a:off x="4182" y="2484"/>
              <a:ext cx="219" cy="266"/>
            </a:xfrm>
            <a:prstGeom prst="ellipse">
              <a:avLst/>
            </a:prstGeom>
            <a:solidFill>
              <a:srgbClr val="003300"/>
            </a:solidFill>
            <a:ln w="9525">
              <a:solidFill>
                <a:schemeClr val="tx1"/>
              </a:solidFill>
              <a:round/>
              <a:headEnd/>
              <a:tailEnd/>
            </a:ln>
            <a:effectLst/>
          </p:spPr>
          <p:txBody>
            <a:bodyPr wrap="none" anchor="ctr"/>
            <a:lstStyle/>
            <a:p>
              <a:endParaRPr lang="en-US"/>
            </a:p>
          </p:txBody>
        </p:sp>
        <p:sp>
          <p:nvSpPr>
            <p:cNvPr id="4172" name="AutoShape 76"/>
            <p:cNvSpPr>
              <a:spLocks noChangeArrowheads="1"/>
            </p:cNvSpPr>
            <p:nvPr/>
          </p:nvSpPr>
          <p:spPr bwMode="auto">
            <a:xfrm rot="8933839">
              <a:off x="4385" y="2390"/>
              <a:ext cx="248" cy="482"/>
            </a:xfrm>
            <a:prstGeom prst="moon">
              <a:avLst>
                <a:gd name="adj" fmla="val 50000"/>
              </a:avLst>
            </a:prstGeom>
            <a:solidFill>
              <a:srgbClr val="006600"/>
            </a:solidFill>
            <a:ln w="9525">
              <a:solidFill>
                <a:schemeClr val="tx1"/>
              </a:solidFill>
              <a:miter lim="800000"/>
              <a:headEnd/>
              <a:tailEnd/>
            </a:ln>
            <a:effectLst/>
          </p:spPr>
          <p:txBody>
            <a:bodyPr wrap="none" anchor="ctr"/>
            <a:lstStyle/>
            <a:p>
              <a:endParaRPr lang="en-US"/>
            </a:p>
          </p:txBody>
        </p:sp>
        <p:sp>
          <p:nvSpPr>
            <p:cNvPr id="4173" name="AutoShape 77"/>
            <p:cNvSpPr>
              <a:spLocks noChangeArrowheads="1"/>
            </p:cNvSpPr>
            <p:nvPr/>
          </p:nvSpPr>
          <p:spPr bwMode="auto">
            <a:xfrm rot="1485656">
              <a:off x="3956" y="2412"/>
              <a:ext cx="248" cy="484"/>
            </a:xfrm>
            <a:prstGeom prst="moon">
              <a:avLst>
                <a:gd name="adj" fmla="val 50000"/>
              </a:avLst>
            </a:prstGeom>
            <a:solidFill>
              <a:srgbClr val="006600"/>
            </a:solidFill>
            <a:ln w="9525">
              <a:solidFill>
                <a:schemeClr val="tx1"/>
              </a:solidFill>
              <a:miter lim="800000"/>
              <a:headEnd/>
              <a:tailEnd/>
            </a:ln>
            <a:effectLst/>
          </p:spPr>
          <p:txBody>
            <a:bodyPr wrap="none" anchor="ctr"/>
            <a:lstStyle/>
            <a:p>
              <a:endParaRPr lang="en-US"/>
            </a:p>
          </p:txBody>
        </p:sp>
        <p:sp>
          <p:nvSpPr>
            <p:cNvPr id="4174" name="Oval 78"/>
            <p:cNvSpPr>
              <a:spLocks noChangeArrowheads="1"/>
            </p:cNvSpPr>
            <p:nvPr/>
          </p:nvSpPr>
          <p:spPr bwMode="auto">
            <a:xfrm>
              <a:off x="4242" y="2630"/>
              <a:ext cx="92" cy="140"/>
            </a:xfrm>
            <a:prstGeom prst="ellipse">
              <a:avLst/>
            </a:prstGeom>
            <a:solidFill>
              <a:srgbClr val="003300"/>
            </a:solidFill>
            <a:ln w="9525">
              <a:noFill/>
              <a:round/>
              <a:headEnd/>
              <a:tailEnd/>
            </a:ln>
            <a:effectLst/>
          </p:spPr>
          <p:txBody>
            <a:bodyPr wrap="none" anchor="ctr"/>
            <a:lstStyle/>
            <a:p>
              <a:endParaRPr lang="en-US"/>
            </a:p>
          </p:txBody>
        </p:sp>
        <p:sp>
          <p:nvSpPr>
            <p:cNvPr id="4175" name="Freeform 79"/>
            <p:cNvSpPr>
              <a:spLocks/>
            </p:cNvSpPr>
            <p:nvPr/>
          </p:nvSpPr>
          <p:spPr bwMode="auto">
            <a:xfrm>
              <a:off x="4436" y="2316"/>
              <a:ext cx="670" cy="132"/>
            </a:xfrm>
            <a:custGeom>
              <a:avLst/>
              <a:gdLst/>
              <a:ahLst/>
              <a:cxnLst>
                <a:cxn ang="0">
                  <a:pos x="0" y="158"/>
                </a:cxn>
                <a:cxn ang="0">
                  <a:pos x="162" y="86"/>
                </a:cxn>
                <a:cxn ang="0">
                  <a:pos x="246" y="68"/>
                </a:cxn>
                <a:cxn ang="0">
                  <a:pos x="648" y="14"/>
                </a:cxn>
                <a:cxn ang="0">
                  <a:pos x="792" y="20"/>
                </a:cxn>
                <a:cxn ang="0">
                  <a:pos x="816" y="56"/>
                </a:cxn>
                <a:cxn ang="0">
                  <a:pos x="834" y="68"/>
                </a:cxn>
              </a:cxnLst>
              <a:rect l="0" t="0" r="r" b="b"/>
              <a:pathLst>
                <a:path w="834" h="158">
                  <a:moveTo>
                    <a:pt x="0" y="158"/>
                  </a:moveTo>
                  <a:cubicBezTo>
                    <a:pt x="29" y="71"/>
                    <a:pt x="69" y="91"/>
                    <a:pt x="162" y="86"/>
                  </a:cubicBezTo>
                  <a:cubicBezTo>
                    <a:pt x="230" y="72"/>
                    <a:pt x="202" y="79"/>
                    <a:pt x="246" y="68"/>
                  </a:cubicBezTo>
                  <a:cubicBezTo>
                    <a:pt x="348" y="0"/>
                    <a:pt x="540" y="18"/>
                    <a:pt x="648" y="14"/>
                  </a:cubicBezTo>
                  <a:cubicBezTo>
                    <a:pt x="696" y="4"/>
                    <a:pt x="744" y="8"/>
                    <a:pt x="792" y="20"/>
                  </a:cubicBezTo>
                  <a:cubicBezTo>
                    <a:pt x="800" y="32"/>
                    <a:pt x="808" y="44"/>
                    <a:pt x="816" y="56"/>
                  </a:cubicBezTo>
                  <a:cubicBezTo>
                    <a:pt x="820" y="62"/>
                    <a:pt x="834" y="68"/>
                    <a:pt x="834" y="68"/>
                  </a:cubicBezTo>
                </a:path>
              </a:pathLst>
            </a:custGeom>
            <a:noFill/>
            <a:ln w="28575" cmpd="sng">
              <a:solidFill>
                <a:schemeClr val="tx1"/>
              </a:solidFill>
              <a:round/>
              <a:headEnd/>
              <a:tailEnd/>
            </a:ln>
            <a:effectLst/>
          </p:spPr>
          <p:txBody>
            <a:bodyPr/>
            <a:lstStyle/>
            <a:p>
              <a:endParaRPr lang="en-US"/>
            </a:p>
          </p:txBody>
        </p:sp>
        <p:sp>
          <p:nvSpPr>
            <p:cNvPr id="4176" name="Oval 80"/>
            <p:cNvSpPr>
              <a:spLocks noChangeArrowheads="1"/>
            </p:cNvSpPr>
            <p:nvPr/>
          </p:nvSpPr>
          <p:spPr bwMode="auto">
            <a:xfrm rot="-900000">
              <a:off x="5085" y="2359"/>
              <a:ext cx="72" cy="186"/>
            </a:xfrm>
            <a:prstGeom prst="ellipse">
              <a:avLst/>
            </a:prstGeom>
            <a:solidFill>
              <a:srgbClr val="CC6600"/>
            </a:solidFill>
            <a:ln w="9525">
              <a:solidFill>
                <a:schemeClr val="tx1"/>
              </a:solidFill>
              <a:round/>
              <a:headEnd/>
              <a:tailEnd/>
            </a:ln>
            <a:effectLst/>
          </p:spPr>
          <p:txBody>
            <a:bodyPr wrap="none" anchor="ctr"/>
            <a:lstStyle/>
            <a:p>
              <a:endParaRPr lang="en-US"/>
            </a:p>
          </p:txBody>
        </p:sp>
        <p:sp>
          <p:nvSpPr>
            <p:cNvPr id="4177" name="Freeform 81"/>
            <p:cNvSpPr>
              <a:spLocks/>
            </p:cNvSpPr>
            <p:nvPr/>
          </p:nvSpPr>
          <p:spPr bwMode="auto">
            <a:xfrm>
              <a:off x="4437" y="2262"/>
              <a:ext cx="781" cy="194"/>
            </a:xfrm>
            <a:custGeom>
              <a:avLst/>
              <a:gdLst/>
              <a:ahLst/>
              <a:cxnLst>
                <a:cxn ang="0">
                  <a:pos x="0" y="232"/>
                </a:cxn>
                <a:cxn ang="0">
                  <a:pos x="45" y="181"/>
                </a:cxn>
                <a:cxn ang="0">
                  <a:pos x="78" y="155"/>
                </a:cxn>
                <a:cxn ang="0">
                  <a:pos x="144" y="118"/>
                </a:cxn>
                <a:cxn ang="0">
                  <a:pos x="201" y="94"/>
                </a:cxn>
                <a:cxn ang="0">
                  <a:pos x="225" y="82"/>
                </a:cxn>
                <a:cxn ang="0">
                  <a:pos x="282" y="49"/>
                </a:cxn>
                <a:cxn ang="0">
                  <a:pos x="304" y="43"/>
                </a:cxn>
                <a:cxn ang="0">
                  <a:pos x="337" y="37"/>
                </a:cxn>
                <a:cxn ang="0">
                  <a:pos x="364" y="31"/>
                </a:cxn>
                <a:cxn ang="0">
                  <a:pos x="423" y="25"/>
                </a:cxn>
                <a:cxn ang="0">
                  <a:pos x="565" y="19"/>
                </a:cxn>
                <a:cxn ang="0">
                  <a:pos x="639" y="13"/>
                </a:cxn>
                <a:cxn ang="0">
                  <a:pos x="681" y="7"/>
                </a:cxn>
                <a:cxn ang="0">
                  <a:pos x="768" y="5"/>
                </a:cxn>
                <a:cxn ang="0">
                  <a:pos x="787" y="11"/>
                </a:cxn>
                <a:cxn ang="0">
                  <a:pos x="841" y="26"/>
                </a:cxn>
                <a:cxn ang="0">
                  <a:pos x="882" y="35"/>
                </a:cxn>
                <a:cxn ang="0">
                  <a:pos x="925" y="47"/>
                </a:cxn>
                <a:cxn ang="0">
                  <a:pos x="958" y="62"/>
                </a:cxn>
                <a:cxn ang="0">
                  <a:pos x="972" y="70"/>
                </a:cxn>
              </a:cxnLst>
              <a:rect l="0" t="0" r="r" b="b"/>
              <a:pathLst>
                <a:path w="972" h="232">
                  <a:moveTo>
                    <a:pt x="0" y="232"/>
                  </a:moveTo>
                  <a:cubicBezTo>
                    <a:pt x="3" y="208"/>
                    <a:pt x="20" y="186"/>
                    <a:pt x="45" y="181"/>
                  </a:cubicBezTo>
                  <a:cubicBezTo>
                    <a:pt x="52" y="172"/>
                    <a:pt x="68" y="161"/>
                    <a:pt x="78" y="155"/>
                  </a:cubicBezTo>
                  <a:cubicBezTo>
                    <a:pt x="92" y="137"/>
                    <a:pt x="122" y="121"/>
                    <a:pt x="144" y="118"/>
                  </a:cubicBezTo>
                  <a:cubicBezTo>
                    <a:pt x="160" y="106"/>
                    <a:pt x="183" y="100"/>
                    <a:pt x="201" y="94"/>
                  </a:cubicBezTo>
                  <a:cubicBezTo>
                    <a:pt x="211" y="87"/>
                    <a:pt x="214" y="84"/>
                    <a:pt x="225" y="82"/>
                  </a:cubicBezTo>
                  <a:cubicBezTo>
                    <a:pt x="240" y="71"/>
                    <a:pt x="263" y="53"/>
                    <a:pt x="282" y="49"/>
                  </a:cubicBezTo>
                  <a:cubicBezTo>
                    <a:pt x="289" y="46"/>
                    <a:pt x="297" y="44"/>
                    <a:pt x="304" y="43"/>
                  </a:cubicBezTo>
                  <a:cubicBezTo>
                    <a:pt x="314" y="39"/>
                    <a:pt x="326" y="38"/>
                    <a:pt x="337" y="37"/>
                  </a:cubicBezTo>
                  <a:cubicBezTo>
                    <a:pt x="347" y="35"/>
                    <a:pt x="354" y="32"/>
                    <a:pt x="364" y="31"/>
                  </a:cubicBezTo>
                  <a:cubicBezTo>
                    <a:pt x="381" y="21"/>
                    <a:pt x="403" y="27"/>
                    <a:pt x="423" y="25"/>
                  </a:cubicBezTo>
                  <a:cubicBezTo>
                    <a:pt x="452" y="10"/>
                    <a:pt x="545" y="19"/>
                    <a:pt x="565" y="19"/>
                  </a:cubicBezTo>
                  <a:cubicBezTo>
                    <a:pt x="587" y="12"/>
                    <a:pt x="615" y="15"/>
                    <a:pt x="639" y="13"/>
                  </a:cubicBezTo>
                  <a:cubicBezTo>
                    <a:pt x="652" y="9"/>
                    <a:pt x="667" y="8"/>
                    <a:pt x="681" y="7"/>
                  </a:cubicBezTo>
                  <a:cubicBezTo>
                    <a:pt x="711" y="0"/>
                    <a:pt x="734" y="5"/>
                    <a:pt x="768" y="5"/>
                  </a:cubicBezTo>
                  <a:cubicBezTo>
                    <a:pt x="774" y="8"/>
                    <a:pt x="781" y="10"/>
                    <a:pt x="787" y="11"/>
                  </a:cubicBezTo>
                  <a:cubicBezTo>
                    <a:pt x="801" y="19"/>
                    <a:pt x="824" y="24"/>
                    <a:pt x="841" y="26"/>
                  </a:cubicBezTo>
                  <a:cubicBezTo>
                    <a:pt x="854" y="30"/>
                    <a:pt x="868" y="33"/>
                    <a:pt x="882" y="35"/>
                  </a:cubicBezTo>
                  <a:cubicBezTo>
                    <a:pt x="894" y="41"/>
                    <a:pt x="912" y="45"/>
                    <a:pt x="925" y="47"/>
                  </a:cubicBezTo>
                  <a:cubicBezTo>
                    <a:pt x="937" y="52"/>
                    <a:pt x="945" y="60"/>
                    <a:pt x="958" y="62"/>
                  </a:cubicBezTo>
                  <a:cubicBezTo>
                    <a:pt x="963" y="64"/>
                    <a:pt x="972" y="70"/>
                    <a:pt x="972" y="70"/>
                  </a:cubicBezTo>
                </a:path>
              </a:pathLst>
            </a:custGeom>
            <a:noFill/>
            <a:ln w="28575" cmpd="sng">
              <a:solidFill>
                <a:schemeClr val="tx1"/>
              </a:solidFill>
              <a:round/>
              <a:headEnd/>
              <a:tailEnd/>
            </a:ln>
            <a:effectLst/>
          </p:spPr>
          <p:txBody>
            <a:bodyPr/>
            <a:lstStyle/>
            <a:p>
              <a:endParaRPr lang="en-US"/>
            </a:p>
          </p:txBody>
        </p:sp>
        <p:sp>
          <p:nvSpPr>
            <p:cNvPr id="4178" name="Oval 82"/>
            <p:cNvSpPr>
              <a:spLocks noChangeArrowheads="1"/>
            </p:cNvSpPr>
            <p:nvPr/>
          </p:nvSpPr>
          <p:spPr bwMode="auto">
            <a:xfrm rot="-1481375">
              <a:off x="5216" y="2277"/>
              <a:ext cx="72" cy="186"/>
            </a:xfrm>
            <a:prstGeom prst="ellipse">
              <a:avLst/>
            </a:prstGeom>
            <a:solidFill>
              <a:srgbClr val="CC6600"/>
            </a:solidFill>
            <a:ln w="9525">
              <a:solidFill>
                <a:schemeClr val="tx1"/>
              </a:solidFill>
              <a:round/>
              <a:headEnd/>
              <a:tailEnd/>
            </a:ln>
            <a:effectLst/>
          </p:spPr>
          <p:txBody>
            <a:bodyPr wrap="none" anchor="ctr"/>
            <a:lstStyle/>
            <a:p>
              <a:endParaRPr lang="en-US"/>
            </a:p>
          </p:txBody>
        </p:sp>
        <p:sp>
          <p:nvSpPr>
            <p:cNvPr id="4179" name="Freeform 83"/>
            <p:cNvSpPr>
              <a:spLocks/>
            </p:cNvSpPr>
            <p:nvPr/>
          </p:nvSpPr>
          <p:spPr bwMode="auto">
            <a:xfrm>
              <a:off x="3510" y="2313"/>
              <a:ext cx="651" cy="150"/>
            </a:xfrm>
            <a:custGeom>
              <a:avLst/>
              <a:gdLst/>
              <a:ahLst/>
              <a:cxnLst>
                <a:cxn ang="0">
                  <a:pos x="811" y="179"/>
                </a:cxn>
                <a:cxn ang="0">
                  <a:pos x="795" y="160"/>
                </a:cxn>
                <a:cxn ang="0">
                  <a:pos x="750" y="106"/>
                </a:cxn>
                <a:cxn ang="0">
                  <a:pos x="723" y="79"/>
                </a:cxn>
                <a:cxn ang="0">
                  <a:pos x="616" y="19"/>
                </a:cxn>
                <a:cxn ang="0">
                  <a:pos x="588" y="10"/>
                </a:cxn>
                <a:cxn ang="0">
                  <a:pos x="547" y="4"/>
                </a:cxn>
                <a:cxn ang="0">
                  <a:pos x="285" y="10"/>
                </a:cxn>
                <a:cxn ang="0">
                  <a:pos x="259" y="17"/>
                </a:cxn>
                <a:cxn ang="0">
                  <a:pos x="243" y="26"/>
                </a:cxn>
                <a:cxn ang="0">
                  <a:pos x="196" y="52"/>
                </a:cxn>
                <a:cxn ang="0">
                  <a:pos x="127" y="77"/>
                </a:cxn>
                <a:cxn ang="0">
                  <a:pos x="106" y="85"/>
                </a:cxn>
                <a:cxn ang="0">
                  <a:pos x="88" y="92"/>
                </a:cxn>
                <a:cxn ang="0">
                  <a:pos x="0" y="98"/>
                </a:cxn>
              </a:cxnLst>
              <a:rect l="0" t="0" r="r" b="b"/>
              <a:pathLst>
                <a:path w="811" h="179">
                  <a:moveTo>
                    <a:pt x="811" y="179"/>
                  </a:moveTo>
                  <a:cubicBezTo>
                    <a:pt x="806" y="172"/>
                    <a:pt x="803" y="165"/>
                    <a:pt x="795" y="160"/>
                  </a:cubicBezTo>
                  <a:cubicBezTo>
                    <a:pt x="788" y="142"/>
                    <a:pt x="767" y="117"/>
                    <a:pt x="750" y="106"/>
                  </a:cubicBezTo>
                  <a:cubicBezTo>
                    <a:pt x="743" y="94"/>
                    <a:pt x="733" y="87"/>
                    <a:pt x="723" y="79"/>
                  </a:cubicBezTo>
                  <a:cubicBezTo>
                    <a:pt x="691" y="52"/>
                    <a:pt x="659" y="24"/>
                    <a:pt x="616" y="19"/>
                  </a:cubicBezTo>
                  <a:cubicBezTo>
                    <a:pt x="606" y="14"/>
                    <a:pt x="599" y="11"/>
                    <a:pt x="588" y="10"/>
                  </a:cubicBezTo>
                  <a:cubicBezTo>
                    <a:pt x="575" y="5"/>
                    <a:pt x="561" y="5"/>
                    <a:pt x="547" y="4"/>
                  </a:cubicBezTo>
                  <a:cubicBezTo>
                    <a:pt x="312" y="5"/>
                    <a:pt x="389" y="0"/>
                    <a:pt x="285" y="10"/>
                  </a:cubicBezTo>
                  <a:cubicBezTo>
                    <a:pt x="275" y="12"/>
                    <a:pt x="270" y="16"/>
                    <a:pt x="259" y="17"/>
                  </a:cubicBezTo>
                  <a:cubicBezTo>
                    <a:pt x="254" y="21"/>
                    <a:pt x="243" y="26"/>
                    <a:pt x="243" y="26"/>
                  </a:cubicBezTo>
                  <a:cubicBezTo>
                    <a:pt x="238" y="35"/>
                    <a:pt x="208" y="49"/>
                    <a:pt x="196" y="52"/>
                  </a:cubicBezTo>
                  <a:cubicBezTo>
                    <a:pt x="174" y="65"/>
                    <a:pt x="152" y="73"/>
                    <a:pt x="127" y="77"/>
                  </a:cubicBezTo>
                  <a:cubicBezTo>
                    <a:pt x="120" y="80"/>
                    <a:pt x="113" y="83"/>
                    <a:pt x="106" y="85"/>
                  </a:cubicBezTo>
                  <a:cubicBezTo>
                    <a:pt x="99" y="90"/>
                    <a:pt x="97" y="91"/>
                    <a:pt x="88" y="92"/>
                  </a:cubicBezTo>
                  <a:cubicBezTo>
                    <a:pt x="53" y="109"/>
                    <a:pt x="80" y="98"/>
                    <a:pt x="0" y="98"/>
                  </a:cubicBezTo>
                </a:path>
              </a:pathLst>
            </a:custGeom>
            <a:noFill/>
            <a:ln w="28575" cmpd="sng">
              <a:solidFill>
                <a:schemeClr val="tx1"/>
              </a:solidFill>
              <a:round/>
              <a:headEnd/>
              <a:tailEnd/>
            </a:ln>
            <a:effectLst/>
          </p:spPr>
          <p:txBody>
            <a:bodyPr/>
            <a:lstStyle/>
            <a:p>
              <a:endParaRPr lang="en-US"/>
            </a:p>
          </p:txBody>
        </p:sp>
        <p:sp>
          <p:nvSpPr>
            <p:cNvPr id="4180" name="Oval 84"/>
            <p:cNvSpPr>
              <a:spLocks noChangeArrowheads="1"/>
            </p:cNvSpPr>
            <p:nvPr/>
          </p:nvSpPr>
          <p:spPr bwMode="auto">
            <a:xfrm rot="1721394" flipH="1">
              <a:off x="3443" y="2380"/>
              <a:ext cx="71" cy="186"/>
            </a:xfrm>
            <a:prstGeom prst="ellipse">
              <a:avLst/>
            </a:prstGeom>
            <a:solidFill>
              <a:srgbClr val="CC6600"/>
            </a:solidFill>
            <a:ln w="9525">
              <a:solidFill>
                <a:schemeClr val="tx1"/>
              </a:solidFill>
              <a:round/>
              <a:headEnd/>
              <a:tailEnd/>
            </a:ln>
            <a:effectLst/>
          </p:spPr>
          <p:txBody>
            <a:bodyPr wrap="none" anchor="ctr"/>
            <a:lstStyle/>
            <a:p>
              <a:endParaRPr lang="en-US"/>
            </a:p>
          </p:txBody>
        </p:sp>
        <p:sp>
          <p:nvSpPr>
            <p:cNvPr id="4181" name="Freeform 85"/>
            <p:cNvSpPr>
              <a:spLocks/>
            </p:cNvSpPr>
            <p:nvPr/>
          </p:nvSpPr>
          <p:spPr bwMode="auto">
            <a:xfrm>
              <a:off x="3511" y="2226"/>
              <a:ext cx="648" cy="236"/>
            </a:xfrm>
            <a:custGeom>
              <a:avLst/>
              <a:gdLst/>
              <a:ahLst/>
              <a:cxnLst>
                <a:cxn ang="0">
                  <a:pos x="807" y="282"/>
                </a:cxn>
                <a:cxn ang="0">
                  <a:pos x="789" y="265"/>
                </a:cxn>
                <a:cxn ang="0">
                  <a:pos x="773" y="252"/>
                </a:cxn>
                <a:cxn ang="0">
                  <a:pos x="731" y="213"/>
                </a:cxn>
                <a:cxn ang="0">
                  <a:pos x="719" y="202"/>
                </a:cxn>
                <a:cxn ang="0">
                  <a:pos x="699" y="177"/>
                </a:cxn>
                <a:cxn ang="0">
                  <a:pos x="627" y="106"/>
                </a:cxn>
                <a:cxn ang="0">
                  <a:pos x="614" y="96"/>
                </a:cxn>
                <a:cxn ang="0">
                  <a:pos x="591" y="78"/>
                </a:cxn>
                <a:cxn ang="0">
                  <a:pos x="549" y="48"/>
                </a:cxn>
                <a:cxn ang="0">
                  <a:pos x="492" y="18"/>
                </a:cxn>
                <a:cxn ang="0">
                  <a:pos x="453" y="6"/>
                </a:cxn>
                <a:cxn ang="0">
                  <a:pos x="192" y="4"/>
                </a:cxn>
                <a:cxn ang="0">
                  <a:pos x="107" y="1"/>
                </a:cxn>
                <a:cxn ang="0">
                  <a:pos x="0" y="3"/>
                </a:cxn>
              </a:cxnLst>
              <a:rect l="0" t="0" r="r" b="b"/>
              <a:pathLst>
                <a:path w="807" h="282">
                  <a:moveTo>
                    <a:pt x="807" y="282"/>
                  </a:moveTo>
                  <a:cubicBezTo>
                    <a:pt x="803" y="275"/>
                    <a:pt x="797" y="268"/>
                    <a:pt x="789" y="265"/>
                  </a:cubicBezTo>
                  <a:cubicBezTo>
                    <a:pt x="785" y="259"/>
                    <a:pt x="779" y="256"/>
                    <a:pt x="773" y="252"/>
                  </a:cubicBezTo>
                  <a:cubicBezTo>
                    <a:pt x="764" y="237"/>
                    <a:pt x="745" y="223"/>
                    <a:pt x="731" y="213"/>
                  </a:cubicBezTo>
                  <a:cubicBezTo>
                    <a:pt x="728" y="207"/>
                    <a:pt x="724" y="206"/>
                    <a:pt x="719" y="202"/>
                  </a:cubicBezTo>
                  <a:cubicBezTo>
                    <a:pt x="715" y="194"/>
                    <a:pt x="706" y="183"/>
                    <a:pt x="699" y="177"/>
                  </a:cubicBezTo>
                  <a:cubicBezTo>
                    <a:pt x="683" y="151"/>
                    <a:pt x="654" y="122"/>
                    <a:pt x="627" y="106"/>
                  </a:cubicBezTo>
                  <a:cubicBezTo>
                    <a:pt x="622" y="99"/>
                    <a:pt x="620" y="101"/>
                    <a:pt x="614" y="96"/>
                  </a:cubicBezTo>
                  <a:cubicBezTo>
                    <a:pt x="609" y="88"/>
                    <a:pt x="599" y="83"/>
                    <a:pt x="591" y="78"/>
                  </a:cubicBezTo>
                  <a:cubicBezTo>
                    <a:pt x="585" y="68"/>
                    <a:pt x="561" y="50"/>
                    <a:pt x="549" y="48"/>
                  </a:cubicBezTo>
                  <a:cubicBezTo>
                    <a:pt x="537" y="33"/>
                    <a:pt x="510" y="22"/>
                    <a:pt x="492" y="18"/>
                  </a:cubicBezTo>
                  <a:cubicBezTo>
                    <a:pt x="483" y="11"/>
                    <a:pt x="465" y="7"/>
                    <a:pt x="453" y="6"/>
                  </a:cubicBezTo>
                  <a:cubicBezTo>
                    <a:pt x="366" y="7"/>
                    <a:pt x="279" y="6"/>
                    <a:pt x="192" y="4"/>
                  </a:cubicBezTo>
                  <a:cubicBezTo>
                    <a:pt x="163" y="2"/>
                    <a:pt x="137" y="0"/>
                    <a:pt x="107" y="1"/>
                  </a:cubicBezTo>
                  <a:cubicBezTo>
                    <a:pt x="46" y="4"/>
                    <a:pt x="82" y="3"/>
                    <a:pt x="0" y="3"/>
                  </a:cubicBezTo>
                </a:path>
              </a:pathLst>
            </a:custGeom>
            <a:noFill/>
            <a:ln w="28575" cmpd="sng">
              <a:solidFill>
                <a:schemeClr val="tx1"/>
              </a:solidFill>
              <a:round/>
              <a:headEnd/>
              <a:tailEnd/>
            </a:ln>
            <a:effectLst/>
          </p:spPr>
          <p:txBody>
            <a:bodyPr/>
            <a:lstStyle/>
            <a:p>
              <a:endParaRPr lang="en-US"/>
            </a:p>
          </p:txBody>
        </p:sp>
        <p:sp>
          <p:nvSpPr>
            <p:cNvPr id="4182" name="Oval 86"/>
            <p:cNvSpPr>
              <a:spLocks noChangeArrowheads="1"/>
            </p:cNvSpPr>
            <p:nvPr/>
          </p:nvSpPr>
          <p:spPr bwMode="auto">
            <a:xfrm rot="1319468" flipH="1">
              <a:off x="3454" y="2216"/>
              <a:ext cx="71" cy="186"/>
            </a:xfrm>
            <a:prstGeom prst="ellipse">
              <a:avLst/>
            </a:prstGeom>
            <a:solidFill>
              <a:srgbClr val="CC6600"/>
            </a:solidFill>
            <a:ln w="9525">
              <a:solidFill>
                <a:schemeClr val="tx1"/>
              </a:solidFill>
              <a:round/>
              <a:headEnd/>
              <a:tailEnd/>
            </a:ln>
            <a:effectLst/>
          </p:spPr>
          <p:txBody>
            <a:bodyPr wrap="none" anchor="ctr"/>
            <a:lstStyle/>
            <a:p>
              <a:endParaRPr lang="en-US"/>
            </a:p>
          </p:txBody>
        </p:sp>
        <p:sp>
          <p:nvSpPr>
            <p:cNvPr id="4183" name="AutoShape 87"/>
            <p:cNvSpPr>
              <a:spLocks noChangeArrowheads="1"/>
            </p:cNvSpPr>
            <p:nvPr/>
          </p:nvSpPr>
          <p:spPr bwMode="auto">
            <a:xfrm rot="7761465">
              <a:off x="1712" y="2285"/>
              <a:ext cx="266" cy="485"/>
            </a:xfrm>
            <a:prstGeom prst="moon">
              <a:avLst>
                <a:gd name="adj" fmla="val 50000"/>
              </a:avLst>
            </a:prstGeom>
            <a:solidFill>
              <a:srgbClr val="006600"/>
            </a:solidFill>
            <a:ln w="9525">
              <a:solidFill>
                <a:schemeClr val="tx1"/>
              </a:solidFill>
              <a:miter lim="800000"/>
              <a:headEnd/>
              <a:tailEnd/>
            </a:ln>
            <a:effectLst/>
          </p:spPr>
          <p:txBody>
            <a:bodyPr wrap="none" anchor="ctr"/>
            <a:lstStyle/>
            <a:p>
              <a:endParaRPr lang="en-US"/>
            </a:p>
          </p:txBody>
        </p:sp>
        <p:sp>
          <p:nvSpPr>
            <p:cNvPr id="4184" name="AutoShape 88"/>
            <p:cNvSpPr>
              <a:spLocks noChangeArrowheads="1"/>
            </p:cNvSpPr>
            <p:nvPr/>
          </p:nvSpPr>
          <p:spPr bwMode="auto">
            <a:xfrm rot="-159402">
              <a:off x="891" y="1026"/>
              <a:ext cx="1382" cy="1442"/>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9999FF"/>
            </a:solidFill>
            <a:ln w="9525">
              <a:solidFill>
                <a:schemeClr val="tx1"/>
              </a:solidFill>
              <a:miter lim="800000"/>
              <a:headEnd/>
              <a:tailEnd/>
            </a:ln>
            <a:effectLst/>
          </p:spPr>
          <p:txBody>
            <a:bodyPr wrap="none" anchor="ctr"/>
            <a:lstStyle/>
            <a:p>
              <a:endParaRPr lang="en-US"/>
            </a:p>
          </p:txBody>
        </p:sp>
        <p:sp>
          <p:nvSpPr>
            <p:cNvPr id="4185" name="AutoShape 89"/>
            <p:cNvSpPr>
              <a:spLocks noChangeArrowheads="1"/>
            </p:cNvSpPr>
            <p:nvPr/>
          </p:nvSpPr>
          <p:spPr bwMode="auto">
            <a:xfrm rot="4113339">
              <a:off x="1461" y="1408"/>
              <a:ext cx="1327" cy="1419"/>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9999FF"/>
            </a:solidFill>
            <a:ln w="9525">
              <a:solidFill>
                <a:schemeClr val="tx1"/>
              </a:solidFill>
              <a:miter lim="800000"/>
              <a:headEnd/>
              <a:tailEnd/>
            </a:ln>
            <a:effectLst/>
          </p:spPr>
          <p:txBody>
            <a:bodyPr wrap="none" anchor="ctr"/>
            <a:lstStyle/>
            <a:p>
              <a:endParaRPr lang="en-US"/>
            </a:p>
          </p:txBody>
        </p:sp>
        <p:sp>
          <p:nvSpPr>
            <p:cNvPr id="4186" name="AutoShape 90"/>
            <p:cNvSpPr>
              <a:spLocks noChangeArrowheads="1"/>
            </p:cNvSpPr>
            <p:nvPr/>
          </p:nvSpPr>
          <p:spPr bwMode="auto">
            <a:xfrm rot="17818711">
              <a:off x="340" y="1400"/>
              <a:ext cx="1328" cy="1419"/>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9999FF"/>
            </a:solidFill>
            <a:ln w="9525">
              <a:solidFill>
                <a:schemeClr val="tx1"/>
              </a:solidFill>
              <a:miter lim="800000"/>
              <a:headEnd/>
              <a:tailEnd/>
            </a:ln>
            <a:effectLst/>
          </p:spPr>
          <p:txBody>
            <a:bodyPr wrap="none" anchor="ctr"/>
            <a:lstStyle/>
            <a:p>
              <a:endParaRPr lang="en-US"/>
            </a:p>
          </p:txBody>
        </p:sp>
        <p:sp>
          <p:nvSpPr>
            <p:cNvPr id="4187" name="Oval 91"/>
            <p:cNvSpPr>
              <a:spLocks noChangeArrowheads="1"/>
            </p:cNvSpPr>
            <p:nvPr/>
          </p:nvSpPr>
          <p:spPr bwMode="auto">
            <a:xfrm>
              <a:off x="1340" y="1977"/>
              <a:ext cx="411" cy="532"/>
            </a:xfrm>
            <a:prstGeom prst="ellipse">
              <a:avLst/>
            </a:prstGeom>
            <a:solidFill>
              <a:srgbClr val="008000"/>
            </a:solidFill>
            <a:ln w="9525">
              <a:solidFill>
                <a:schemeClr val="tx1"/>
              </a:solidFill>
              <a:round/>
              <a:headEnd/>
              <a:tailEnd/>
            </a:ln>
            <a:effectLst/>
          </p:spPr>
          <p:txBody>
            <a:bodyPr wrap="none" anchor="ctr"/>
            <a:lstStyle/>
            <a:p>
              <a:endParaRPr lang="en-US"/>
            </a:p>
          </p:txBody>
        </p:sp>
        <p:sp>
          <p:nvSpPr>
            <p:cNvPr id="4188" name="Rectangle 92"/>
            <p:cNvSpPr>
              <a:spLocks noChangeArrowheads="1"/>
            </p:cNvSpPr>
            <p:nvPr/>
          </p:nvSpPr>
          <p:spPr bwMode="auto">
            <a:xfrm>
              <a:off x="1487" y="1644"/>
              <a:ext cx="105" cy="342"/>
            </a:xfrm>
            <a:prstGeom prst="rect">
              <a:avLst/>
            </a:prstGeom>
            <a:solidFill>
              <a:srgbClr val="008000"/>
            </a:solidFill>
            <a:ln w="9525">
              <a:solidFill>
                <a:schemeClr val="tx1"/>
              </a:solidFill>
              <a:miter lim="800000"/>
              <a:headEnd/>
              <a:tailEnd/>
            </a:ln>
            <a:effectLst/>
          </p:spPr>
          <p:txBody>
            <a:bodyPr wrap="none" anchor="ctr"/>
            <a:lstStyle/>
            <a:p>
              <a:endParaRPr lang="en-US"/>
            </a:p>
          </p:txBody>
        </p:sp>
        <p:sp>
          <p:nvSpPr>
            <p:cNvPr id="4189" name="Rectangle 93"/>
            <p:cNvSpPr>
              <a:spLocks noChangeArrowheads="1"/>
            </p:cNvSpPr>
            <p:nvPr/>
          </p:nvSpPr>
          <p:spPr bwMode="auto">
            <a:xfrm rot="16200000">
              <a:off x="1488" y="2054"/>
              <a:ext cx="77" cy="75"/>
            </a:xfrm>
            <a:prstGeom prst="rect">
              <a:avLst/>
            </a:prstGeom>
            <a:solidFill>
              <a:srgbClr val="008000"/>
            </a:solidFill>
            <a:ln w="9525">
              <a:noFill/>
              <a:miter lim="800000"/>
              <a:headEnd/>
              <a:tailEnd/>
            </a:ln>
            <a:effectLst/>
          </p:spPr>
          <p:txBody>
            <a:bodyPr wrap="none" anchor="ctr"/>
            <a:lstStyle/>
            <a:p>
              <a:endParaRPr lang="en-US"/>
            </a:p>
          </p:txBody>
        </p:sp>
        <p:sp>
          <p:nvSpPr>
            <p:cNvPr id="4190" name="AutoShape 94"/>
            <p:cNvSpPr>
              <a:spLocks noChangeArrowheads="1"/>
            </p:cNvSpPr>
            <p:nvPr/>
          </p:nvSpPr>
          <p:spPr bwMode="auto">
            <a:xfrm rot="861338">
              <a:off x="1782" y="1180"/>
              <a:ext cx="260" cy="922"/>
            </a:xfrm>
            <a:prstGeom prst="roundRect">
              <a:avLst>
                <a:gd name="adj" fmla="val 16667"/>
              </a:avLst>
            </a:prstGeom>
            <a:solidFill>
              <a:srgbClr val="9999FF"/>
            </a:solidFill>
            <a:ln w="9525">
              <a:noFill/>
              <a:round/>
              <a:headEnd/>
              <a:tailEnd/>
            </a:ln>
            <a:effectLst/>
          </p:spPr>
          <p:txBody>
            <a:bodyPr wrap="none" anchor="ctr"/>
            <a:lstStyle/>
            <a:p>
              <a:endParaRPr lang="en-US"/>
            </a:p>
          </p:txBody>
        </p:sp>
        <p:sp>
          <p:nvSpPr>
            <p:cNvPr id="4191" name="AutoShape 95"/>
            <p:cNvSpPr>
              <a:spLocks noChangeArrowheads="1"/>
            </p:cNvSpPr>
            <p:nvPr/>
          </p:nvSpPr>
          <p:spPr bwMode="auto">
            <a:xfrm rot="-952189">
              <a:off x="1068" y="1190"/>
              <a:ext cx="252" cy="895"/>
            </a:xfrm>
            <a:prstGeom prst="roundRect">
              <a:avLst>
                <a:gd name="adj" fmla="val 16667"/>
              </a:avLst>
            </a:prstGeom>
            <a:solidFill>
              <a:srgbClr val="9999FF"/>
            </a:solidFill>
            <a:ln w="9525">
              <a:noFill/>
              <a:round/>
              <a:headEnd/>
              <a:tailEnd/>
            </a:ln>
            <a:effectLst/>
          </p:spPr>
          <p:txBody>
            <a:bodyPr wrap="none" anchor="ctr"/>
            <a:lstStyle/>
            <a:p>
              <a:endParaRPr lang="en-US"/>
            </a:p>
          </p:txBody>
        </p:sp>
        <p:sp>
          <p:nvSpPr>
            <p:cNvPr id="4192" name="Oval 96"/>
            <p:cNvSpPr>
              <a:spLocks noChangeArrowheads="1"/>
            </p:cNvSpPr>
            <p:nvPr/>
          </p:nvSpPr>
          <p:spPr bwMode="auto">
            <a:xfrm>
              <a:off x="1415" y="2053"/>
              <a:ext cx="262" cy="456"/>
            </a:xfrm>
            <a:prstGeom prst="ellipse">
              <a:avLst/>
            </a:prstGeom>
            <a:solidFill>
              <a:srgbClr val="B2B2B2"/>
            </a:solidFill>
            <a:ln w="9525">
              <a:solidFill>
                <a:schemeClr val="tx1"/>
              </a:solidFill>
              <a:round/>
              <a:headEnd/>
              <a:tailEnd/>
            </a:ln>
            <a:effectLst/>
          </p:spPr>
          <p:txBody>
            <a:bodyPr wrap="none" anchor="ctr"/>
            <a:lstStyle/>
            <a:p>
              <a:endParaRPr lang="en-US"/>
            </a:p>
          </p:txBody>
        </p:sp>
        <p:sp>
          <p:nvSpPr>
            <p:cNvPr id="4193" name="Rectangle 97"/>
            <p:cNvSpPr>
              <a:spLocks noChangeArrowheads="1"/>
            </p:cNvSpPr>
            <p:nvPr/>
          </p:nvSpPr>
          <p:spPr bwMode="auto">
            <a:xfrm>
              <a:off x="1502" y="2725"/>
              <a:ext cx="78" cy="569"/>
            </a:xfrm>
            <a:prstGeom prst="rect">
              <a:avLst/>
            </a:prstGeom>
            <a:solidFill>
              <a:srgbClr val="003300"/>
            </a:solidFill>
            <a:ln w="9525">
              <a:solidFill>
                <a:schemeClr val="tx1"/>
              </a:solidFill>
              <a:miter lim="800000"/>
              <a:headEnd/>
              <a:tailEnd/>
            </a:ln>
            <a:effectLst/>
          </p:spPr>
          <p:txBody>
            <a:bodyPr wrap="none" anchor="ctr"/>
            <a:lstStyle/>
            <a:p>
              <a:endParaRPr lang="en-US"/>
            </a:p>
          </p:txBody>
        </p:sp>
        <p:sp>
          <p:nvSpPr>
            <p:cNvPr id="4194" name="Rectangle 98"/>
            <p:cNvSpPr>
              <a:spLocks noChangeArrowheads="1"/>
            </p:cNvSpPr>
            <p:nvPr/>
          </p:nvSpPr>
          <p:spPr bwMode="auto">
            <a:xfrm>
              <a:off x="1527" y="2016"/>
              <a:ext cx="37" cy="455"/>
            </a:xfrm>
            <a:prstGeom prst="rect">
              <a:avLst/>
            </a:prstGeom>
            <a:solidFill>
              <a:srgbClr val="008000"/>
            </a:solidFill>
            <a:ln w="9525">
              <a:solidFill>
                <a:schemeClr val="tx1"/>
              </a:solidFill>
              <a:miter lim="800000"/>
              <a:headEnd/>
              <a:tailEnd/>
            </a:ln>
            <a:effectLst/>
          </p:spPr>
          <p:txBody>
            <a:bodyPr wrap="none" anchor="ctr"/>
            <a:lstStyle/>
            <a:p>
              <a:endParaRPr lang="en-US"/>
            </a:p>
          </p:txBody>
        </p:sp>
        <p:grpSp>
          <p:nvGrpSpPr>
            <p:cNvPr id="7" name="Group 99"/>
            <p:cNvGrpSpPr>
              <a:grpSpLocks/>
            </p:cNvGrpSpPr>
            <p:nvPr/>
          </p:nvGrpSpPr>
          <p:grpSpPr bwMode="auto">
            <a:xfrm>
              <a:off x="1564" y="2277"/>
              <a:ext cx="82" cy="113"/>
              <a:chOff x="2018" y="2790"/>
              <a:chExt cx="100" cy="136"/>
            </a:xfrm>
          </p:grpSpPr>
          <p:sp>
            <p:nvSpPr>
              <p:cNvPr id="4196" name="Rectangle 100"/>
              <p:cNvSpPr>
                <a:spLocks noChangeArrowheads="1"/>
              </p:cNvSpPr>
              <p:nvPr/>
            </p:nvSpPr>
            <p:spPr bwMode="auto">
              <a:xfrm>
                <a:off x="2018" y="2840"/>
                <a:ext cx="46" cy="45"/>
              </a:xfrm>
              <a:prstGeom prst="rect">
                <a:avLst/>
              </a:prstGeom>
              <a:solidFill>
                <a:schemeClr val="folHlink"/>
              </a:solidFill>
              <a:ln w="9525">
                <a:solidFill>
                  <a:schemeClr val="tx1"/>
                </a:solidFill>
                <a:miter lim="800000"/>
                <a:headEnd/>
                <a:tailEnd/>
              </a:ln>
              <a:effectLst/>
            </p:spPr>
            <p:txBody>
              <a:bodyPr wrap="none" anchor="ctr"/>
              <a:lstStyle/>
              <a:p>
                <a:endParaRPr lang="en-US"/>
              </a:p>
            </p:txBody>
          </p:sp>
          <p:sp>
            <p:nvSpPr>
              <p:cNvPr id="4197" name="Oval 101"/>
              <p:cNvSpPr>
                <a:spLocks noChangeArrowheads="1"/>
              </p:cNvSpPr>
              <p:nvPr/>
            </p:nvSpPr>
            <p:spPr bwMode="auto">
              <a:xfrm>
                <a:off x="2055" y="2790"/>
                <a:ext cx="63" cy="136"/>
              </a:xfrm>
              <a:prstGeom prst="ellipse">
                <a:avLst/>
              </a:prstGeom>
              <a:solidFill>
                <a:schemeClr val="folHlink"/>
              </a:solidFill>
              <a:ln w="9525">
                <a:solidFill>
                  <a:schemeClr val="tx1"/>
                </a:solidFill>
                <a:round/>
                <a:headEnd/>
                <a:tailEnd/>
              </a:ln>
              <a:effectLst/>
            </p:spPr>
            <p:txBody>
              <a:bodyPr wrap="none" anchor="ctr"/>
              <a:lstStyle/>
              <a:p>
                <a:endParaRPr lang="en-US"/>
              </a:p>
            </p:txBody>
          </p:sp>
        </p:grpSp>
        <p:grpSp>
          <p:nvGrpSpPr>
            <p:cNvPr id="8" name="Group 102"/>
            <p:cNvGrpSpPr>
              <a:grpSpLocks/>
            </p:cNvGrpSpPr>
            <p:nvPr/>
          </p:nvGrpSpPr>
          <p:grpSpPr bwMode="auto">
            <a:xfrm>
              <a:off x="1449" y="2279"/>
              <a:ext cx="78" cy="113"/>
              <a:chOff x="1878" y="2792"/>
              <a:chExt cx="95" cy="136"/>
            </a:xfrm>
          </p:grpSpPr>
          <p:sp>
            <p:nvSpPr>
              <p:cNvPr id="4199" name="Rectangle 103"/>
              <p:cNvSpPr>
                <a:spLocks noChangeArrowheads="1"/>
              </p:cNvSpPr>
              <p:nvPr/>
            </p:nvSpPr>
            <p:spPr bwMode="auto">
              <a:xfrm>
                <a:off x="1927" y="2836"/>
                <a:ext cx="46" cy="45"/>
              </a:xfrm>
              <a:prstGeom prst="rect">
                <a:avLst/>
              </a:prstGeom>
              <a:solidFill>
                <a:schemeClr val="folHlink"/>
              </a:solidFill>
              <a:ln w="9525">
                <a:solidFill>
                  <a:schemeClr val="tx1"/>
                </a:solidFill>
                <a:miter lim="800000"/>
                <a:headEnd/>
                <a:tailEnd/>
              </a:ln>
              <a:effectLst/>
            </p:spPr>
            <p:txBody>
              <a:bodyPr wrap="none" anchor="ctr"/>
              <a:lstStyle/>
              <a:p>
                <a:endParaRPr lang="en-US"/>
              </a:p>
            </p:txBody>
          </p:sp>
          <p:sp>
            <p:nvSpPr>
              <p:cNvPr id="4200" name="Oval 104"/>
              <p:cNvSpPr>
                <a:spLocks noChangeArrowheads="1"/>
              </p:cNvSpPr>
              <p:nvPr/>
            </p:nvSpPr>
            <p:spPr bwMode="auto">
              <a:xfrm>
                <a:off x="1878" y="2792"/>
                <a:ext cx="63" cy="136"/>
              </a:xfrm>
              <a:prstGeom prst="ellipse">
                <a:avLst/>
              </a:prstGeom>
              <a:solidFill>
                <a:schemeClr val="folHlink"/>
              </a:solidFill>
              <a:ln w="9525">
                <a:solidFill>
                  <a:schemeClr val="tx1"/>
                </a:solidFill>
                <a:round/>
                <a:headEnd/>
                <a:tailEnd/>
              </a:ln>
              <a:effectLst/>
            </p:spPr>
            <p:txBody>
              <a:bodyPr wrap="none" anchor="ctr"/>
              <a:lstStyle/>
              <a:p>
                <a:endParaRPr lang="en-US"/>
              </a:p>
            </p:txBody>
          </p:sp>
        </p:grpSp>
        <p:grpSp>
          <p:nvGrpSpPr>
            <p:cNvPr id="9" name="Group 105"/>
            <p:cNvGrpSpPr>
              <a:grpSpLocks/>
            </p:cNvGrpSpPr>
            <p:nvPr/>
          </p:nvGrpSpPr>
          <p:grpSpPr bwMode="auto">
            <a:xfrm>
              <a:off x="1447" y="2150"/>
              <a:ext cx="78" cy="114"/>
              <a:chOff x="1878" y="2792"/>
              <a:chExt cx="95" cy="136"/>
            </a:xfrm>
          </p:grpSpPr>
          <p:sp>
            <p:nvSpPr>
              <p:cNvPr id="4202" name="Rectangle 106"/>
              <p:cNvSpPr>
                <a:spLocks noChangeArrowheads="1"/>
              </p:cNvSpPr>
              <p:nvPr/>
            </p:nvSpPr>
            <p:spPr bwMode="auto">
              <a:xfrm>
                <a:off x="1927" y="2836"/>
                <a:ext cx="46" cy="45"/>
              </a:xfrm>
              <a:prstGeom prst="rect">
                <a:avLst/>
              </a:prstGeom>
              <a:solidFill>
                <a:schemeClr val="folHlink"/>
              </a:solidFill>
              <a:ln w="9525">
                <a:solidFill>
                  <a:schemeClr val="tx1"/>
                </a:solidFill>
                <a:miter lim="800000"/>
                <a:headEnd/>
                <a:tailEnd/>
              </a:ln>
              <a:effectLst/>
            </p:spPr>
            <p:txBody>
              <a:bodyPr wrap="none" anchor="ctr"/>
              <a:lstStyle/>
              <a:p>
                <a:endParaRPr lang="en-US"/>
              </a:p>
            </p:txBody>
          </p:sp>
          <p:sp>
            <p:nvSpPr>
              <p:cNvPr id="4203" name="Oval 107"/>
              <p:cNvSpPr>
                <a:spLocks noChangeArrowheads="1"/>
              </p:cNvSpPr>
              <p:nvPr/>
            </p:nvSpPr>
            <p:spPr bwMode="auto">
              <a:xfrm>
                <a:off x="1878" y="2792"/>
                <a:ext cx="63" cy="136"/>
              </a:xfrm>
              <a:prstGeom prst="ellipse">
                <a:avLst/>
              </a:prstGeom>
              <a:solidFill>
                <a:schemeClr val="folHlink"/>
              </a:solidFill>
              <a:ln w="9525">
                <a:solidFill>
                  <a:schemeClr val="tx1"/>
                </a:solidFill>
                <a:round/>
                <a:headEnd/>
                <a:tailEnd/>
              </a:ln>
              <a:effectLst/>
            </p:spPr>
            <p:txBody>
              <a:bodyPr wrap="none" anchor="ctr"/>
              <a:lstStyle/>
              <a:p>
                <a:endParaRPr lang="en-US"/>
              </a:p>
            </p:txBody>
          </p:sp>
        </p:grpSp>
        <p:grpSp>
          <p:nvGrpSpPr>
            <p:cNvPr id="10" name="Group 108"/>
            <p:cNvGrpSpPr>
              <a:grpSpLocks/>
            </p:cNvGrpSpPr>
            <p:nvPr/>
          </p:nvGrpSpPr>
          <p:grpSpPr bwMode="auto">
            <a:xfrm>
              <a:off x="1565" y="2144"/>
              <a:ext cx="82" cy="114"/>
              <a:chOff x="2018" y="2790"/>
              <a:chExt cx="100" cy="136"/>
            </a:xfrm>
          </p:grpSpPr>
          <p:sp>
            <p:nvSpPr>
              <p:cNvPr id="4205" name="Rectangle 109"/>
              <p:cNvSpPr>
                <a:spLocks noChangeArrowheads="1"/>
              </p:cNvSpPr>
              <p:nvPr/>
            </p:nvSpPr>
            <p:spPr bwMode="auto">
              <a:xfrm>
                <a:off x="2018" y="2840"/>
                <a:ext cx="46" cy="45"/>
              </a:xfrm>
              <a:prstGeom prst="rect">
                <a:avLst/>
              </a:prstGeom>
              <a:solidFill>
                <a:schemeClr val="folHlink"/>
              </a:solidFill>
              <a:ln w="9525">
                <a:solidFill>
                  <a:schemeClr val="tx1"/>
                </a:solidFill>
                <a:miter lim="800000"/>
                <a:headEnd/>
                <a:tailEnd/>
              </a:ln>
              <a:effectLst/>
            </p:spPr>
            <p:txBody>
              <a:bodyPr wrap="none" anchor="ctr"/>
              <a:lstStyle/>
              <a:p>
                <a:endParaRPr lang="en-US"/>
              </a:p>
            </p:txBody>
          </p:sp>
          <p:sp>
            <p:nvSpPr>
              <p:cNvPr id="4206" name="Oval 110"/>
              <p:cNvSpPr>
                <a:spLocks noChangeArrowheads="1"/>
              </p:cNvSpPr>
              <p:nvPr/>
            </p:nvSpPr>
            <p:spPr bwMode="auto">
              <a:xfrm>
                <a:off x="2055" y="2790"/>
                <a:ext cx="63" cy="136"/>
              </a:xfrm>
              <a:prstGeom prst="ellipse">
                <a:avLst/>
              </a:prstGeom>
              <a:solidFill>
                <a:schemeClr val="folHlink"/>
              </a:solidFill>
              <a:ln w="9525">
                <a:solidFill>
                  <a:schemeClr val="tx1"/>
                </a:solidFill>
                <a:round/>
                <a:headEnd/>
                <a:tailEnd/>
              </a:ln>
              <a:effectLst/>
            </p:spPr>
            <p:txBody>
              <a:bodyPr wrap="none" anchor="ctr"/>
              <a:lstStyle/>
              <a:p>
                <a:endParaRPr lang="en-US"/>
              </a:p>
            </p:txBody>
          </p:sp>
        </p:grpSp>
        <p:sp>
          <p:nvSpPr>
            <p:cNvPr id="4207" name="Freeform 111"/>
            <p:cNvSpPr>
              <a:spLocks/>
            </p:cNvSpPr>
            <p:nvPr/>
          </p:nvSpPr>
          <p:spPr bwMode="auto">
            <a:xfrm>
              <a:off x="1682" y="1560"/>
              <a:ext cx="273" cy="910"/>
            </a:xfrm>
            <a:custGeom>
              <a:avLst/>
              <a:gdLst/>
              <a:ahLst/>
              <a:cxnLst>
                <a:cxn ang="0">
                  <a:pos x="0" y="1088"/>
                </a:cxn>
                <a:cxn ang="0">
                  <a:pos x="226" y="726"/>
                </a:cxn>
                <a:cxn ang="0">
                  <a:pos x="317" y="363"/>
                </a:cxn>
                <a:cxn ang="0">
                  <a:pos x="317" y="0"/>
                </a:cxn>
              </a:cxnLst>
              <a:rect l="0" t="0" r="r" b="b"/>
              <a:pathLst>
                <a:path w="332" h="1088">
                  <a:moveTo>
                    <a:pt x="0" y="1088"/>
                  </a:moveTo>
                  <a:cubicBezTo>
                    <a:pt x="86" y="967"/>
                    <a:pt x="173" y="847"/>
                    <a:pt x="226" y="726"/>
                  </a:cubicBezTo>
                  <a:cubicBezTo>
                    <a:pt x="279" y="605"/>
                    <a:pt x="302" y="484"/>
                    <a:pt x="317" y="363"/>
                  </a:cubicBezTo>
                  <a:cubicBezTo>
                    <a:pt x="332" y="242"/>
                    <a:pt x="324" y="121"/>
                    <a:pt x="317" y="0"/>
                  </a:cubicBezTo>
                </a:path>
              </a:pathLst>
            </a:custGeom>
            <a:noFill/>
            <a:ln w="38100" cmpd="sng">
              <a:solidFill>
                <a:srgbClr val="292929"/>
              </a:solidFill>
              <a:round/>
              <a:headEnd/>
              <a:tailEnd/>
            </a:ln>
            <a:effectLst/>
          </p:spPr>
          <p:txBody>
            <a:bodyPr/>
            <a:lstStyle/>
            <a:p>
              <a:endParaRPr lang="en-US"/>
            </a:p>
          </p:txBody>
        </p:sp>
        <p:sp>
          <p:nvSpPr>
            <p:cNvPr id="4208" name="Freeform 112"/>
            <p:cNvSpPr>
              <a:spLocks/>
            </p:cNvSpPr>
            <p:nvPr/>
          </p:nvSpPr>
          <p:spPr bwMode="auto">
            <a:xfrm>
              <a:off x="1676" y="1712"/>
              <a:ext cx="561" cy="759"/>
            </a:xfrm>
            <a:custGeom>
              <a:avLst/>
              <a:gdLst/>
              <a:ahLst/>
              <a:cxnLst>
                <a:cxn ang="0">
                  <a:pos x="0" y="907"/>
                </a:cxn>
                <a:cxn ang="0">
                  <a:pos x="454" y="544"/>
                </a:cxn>
                <a:cxn ang="0">
                  <a:pos x="681" y="0"/>
                </a:cxn>
              </a:cxnLst>
              <a:rect l="0" t="0" r="r" b="b"/>
              <a:pathLst>
                <a:path w="681" h="907">
                  <a:moveTo>
                    <a:pt x="0" y="907"/>
                  </a:moveTo>
                  <a:cubicBezTo>
                    <a:pt x="170" y="801"/>
                    <a:pt x="341" y="695"/>
                    <a:pt x="454" y="544"/>
                  </a:cubicBezTo>
                  <a:cubicBezTo>
                    <a:pt x="567" y="393"/>
                    <a:pt x="643" y="91"/>
                    <a:pt x="681" y="0"/>
                  </a:cubicBezTo>
                </a:path>
              </a:pathLst>
            </a:custGeom>
            <a:noFill/>
            <a:ln w="38100" cmpd="sng">
              <a:solidFill>
                <a:srgbClr val="292929"/>
              </a:solidFill>
              <a:round/>
              <a:headEnd/>
              <a:tailEnd/>
            </a:ln>
            <a:effectLst/>
          </p:spPr>
          <p:txBody>
            <a:bodyPr/>
            <a:lstStyle/>
            <a:p>
              <a:endParaRPr lang="en-US"/>
            </a:p>
          </p:txBody>
        </p:sp>
        <p:sp>
          <p:nvSpPr>
            <p:cNvPr id="4209" name="Oval 113"/>
            <p:cNvSpPr>
              <a:spLocks noChangeArrowheads="1"/>
            </p:cNvSpPr>
            <p:nvPr/>
          </p:nvSpPr>
          <p:spPr bwMode="auto">
            <a:xfrm>
              <a:off x="1893" y="1373"/>
              <a:ext cx="76" cy="190"/>
            </a:xfrm>
            <a:prstGeom prst="ellipse">
              <a:avLst/>
            </a:prstGeom>
            <a:solidFill>
              <a:srgbClr val="FFCC00"/>
            </a:solidFill>
            <a:ln w="9525">
              <a:solidFill>
                <a:schemeClr val="tx1"/>
              </a:solidFill>
              <a:round/>
              <a:headEnd/>
              <a:tailEnd/>
            </a:ln>
            <a:effectLst/>
          </p:spPr>
          <p:txBody>
            <a:bodyPr wrap="none" anchor="ctr"/>
            <a:lstStyle/>
            <a:p>
              <a:endParaRPr lang="en-US"/>
            </a:p>
          </p:txBody>
        </p:sp>
        <p:sp>
          <p:nvSpPr>
            <p:cNvPr id="4210" name="Oval 114"/>
            <p:cNvSpPr>
              <a:spLocks noChangeArrowheads="1"/>
            </p:cNvSpPr>
            <p:nvPr/>
          </p:nvSpPr>
          <p:spPr bwMode="auto">
            <a:xfrm rot="183620">
              <a:off x="1918" y="1376"/>
              <a:ext cx="75" cy="190"/>
            </a:xfrm>
            <a:prstGeom prst="ellipse">
              <a:avLst/>
            </a:prstGeom>
            <a:solidFill>
              <a:srgbClr val="FFCC00"/>
            </a:solidFill>
            <a:ln w="9525">
              <a:solidFill>
                <a:schemeClr val="tx1"/>
              </a:solidFill>
              <a:round/>
              <a:headEnd/>
              <a:tailEnd/>
            </a:ln>
            <a:effectLst/>
          </p:spPr>
          <p:txBody>
            <a:bodyPr wrap="none" anchor="ctr"/>
            <a:lstStyle/>
            <a:p>
              <a:endParaRPr lang="en-US"/>
            </a:p>
          </p:txBody>
        </p:sp>
        <p:sp>
          <p:nvSpPr>
            <p:cNvPr id="4211" name="Oval 115"/>
            <p:cNvSpPr>
              <a:spLocks noChangeArrowheads="1"/>
            </p:cNvSpPr>
            <p:nvPr/>
          </p:nvSpPr>
          <p:spPr bwMode="auto">
            <a:xfrm rot="848122">
              <a:off x="2207" y="1531"/>
              <a:ext cx="76" cy="190"/>
            </a:xfrm>
            <a:prstGeom prst="ellipse">
              <a:avLst/>
            </a:prstGeom>
            <a:solidFill>
              <a:srgbClr val="FFCC00"/>
            </a:solidFill>
            <a:ln w="9525">
              <a:solidFill>
                <a:schemeClr val="tx1"/>
              </a:solidFill>
              <a:round/>
              <a:headEnd/>
              <a:tailEnd/>
            </a:ln>
            <a:effectLst/>
          </p:spPr>
          <p:txBody>
            <a:bodyPr wrap="none" anchor="ctr"/>
            <a:lstStyle/>
            <a:p>
              <a:endParaRPr lang="en-US"/>
            </a:p>
          </p:txBody>
        </p:sp>
        <p:sp>
          <p:nvSpPr>
            <p:cNvPr id="4212" name="Oval 116"/>
            <p:cNvSpPr>
              <a:spLocks noChangeArrowheads="1"/>
            </p:cNvSpPr>
            <p:nvPr/>
          </p:nvSpPr>
          <p:spPr bwMode="auto">
            <a:xfrm rot="1022545">
              <a:off x="2230" y="1546"/>
              <a:ext cx="75" cy="189"/>
            </a:xfrm>
            <a:prstGeom prst="ellipse">
              <a:avLst/>
            </a:prstGeom>
            <a:solidFill>
              <a:srgbClr val="FFCC00"/>
            </a:solidFill>
            <a:ln w="9525">
              <a:solidFill>
                <a:schemeClr val="tx1"/>
              </a:solidFill>
              <a:round/>
              <a:headEnd/>
              <a:tailEnd/>
            </a:ln>
            <a:effectLst/>
          </p:spPr>
          <p:txBody>
            <a:bodyPr wrap="none" anchor="ctr"/>
            <a:lstStyle/>
            <a:p>
              <a:endParaRPr lang="en-US"/>
            </a:p>
          </p:txBody>
        </p:sp>
        <p:sp>
          <p:nvSpPr>
            <p:cNvPr id="4213" name="Freeform 117"/>
            <p:cNvSpPr>
              <a:spLocks/>
            </p:cNvSpPr>
            <p:nvPr/>
          </p:nvSpPr>
          <p:spPr bwMode="auto">
            <a:xfrm flipH="1">
              <a:off x="1127" y="1548"/>
              <a:ext cx="274" cy="911"/>
            </a:xfrm>
            <a:custGeom>
              <a:avLst/>
              <a:gdLst/>
              <a:ahLst/>
              <a:cxnLst>
                <a:cxn ang="0">
                  <a:pos x="0" y="1088"/>
                </a:cxn>
                <a:cxn ang="0">
                  <a:pos x="226" y="726"/>
                </a:cxn>
                <a:cxn ang="0">
                  <a:pos x="317" y="363"/>
                </a:cxn>
                <a:cxn ang="0">
                  <a:pos x="317" y="0"/>
                </a:cxn>
              </a:cxnLst>
              <a:rect l="0" t="0" r="r" b="b"/>
              <a:pathLst>
                <a:path w="332" h="1088">
                  <a:moveTo>
                    <a:pt x="0" y="1088"/>
                  </a:moveTo>
                  <a:cubicBezTo>
                    <a:pt x="86" y="967"/>
                    <a:pt x="173" y="847"/>
                    <a:pt x="226" y="726"/>
                  </a:cubicBezTo>
                  <a:cubicBezTo>
                    <a:pt x="279" y="605"/>
                    <a:pt x="302" y="484"/>
                    <a:pt x="317" y="363"/>
                  </a:cubicBezTo>
                  <a:cubicBezTo>
                    <a:pt x="332" y="242"/>
                    <a:pt x="324" y="121"/>
                    <a:pt x="317" y="0"/>
                  </a:cubicBezTo>
                </a:path>
              </a:pathLst>
            </a:custGeom>
            <a:noFill/>
            <a:ln w="38100" cmpd="sng">
              <a:solidFill>
                <a:srgbClr val="292929"/>
              </a:solidFill>
              <a:round/>
              <a:headEnd/>
              <a:tailEnd/>
            </a:ln>
            <a:effectLst/>
          </p:spPr>
          <p:txBody>
            <a:bodyPr/>
            <a:lstStyle/>
            <a:p>
              <a:endParaRPr lang="en-US"/>
            </a:p>
          </p:txBody>
        </p:sp>
        <p:sp>
          <p:nvSpPr>
            <p:cNvPr id="4214" name="Freeform 118"/>
            <p:cNvSpPr>
              <a:spLocks/>
            </p:cNvSpPr>
            <p:nvPr/>
          </p:nvSpPr>
          <p:spPr bwMode="auto">
            <a:xfrm flipH="1">
              <a:off x="845" y="1701"/>
              <a:ext cx="562" cy="758"/>
            </a:xfrm>
            <a:custGeom>
              <a:avLst/>
              <a:gdLst/>
              <a:ahLst/>
              <a:cxnLst>
                <a:cxn ang="0">
                  <a:pos x="0" y="907"/>
                </a:cxn>
                <a:cxn ang="0">
                  <a:pos x="454" y="544"/>
                </a:cxn>
                <a:cxn ang="0">
                  <a:pos x="681" y="0"/>
                </a:cxn>
              </a:cxnLst>
              <a:rect l="0" t="0" r="r" b="b"/>
              <a:pathLst>
                <a:path w="681" h="907">
                  <a:moveTo>
                    <a:pt x="0" y="907"/>
                  </a:moveTo>
                  <a:cubicBezTo>
                    <a:pt x="170" y="801"/>
                    <a:pt x="341" y="695"/>
                    <a:pt x="454" y="544"/>
                  </a:cubicBezTo>
                  <a:cubicBezTo>
                    <a:pt x="567" y="393"/>
                    <a:pt x="643" y="91"/>
                    <a:pt x="681" y="0"/>
                  </a:cubicBezTo>
                </a:path>
              </a:pathLst>
            </a:custGeom>
            <a:noFill/>
            <a:ln w="38100" cmpd="sng">
              <a:solidFill>
                <a:srgbClr val="292929"/>
              </a:solidFill>
              <a:round/>
              <a:headEnd/>
              <a:tailEnd/>
            </a:ln>
            <a:effectLst/>
          </p:spPr>
          <p:txBody>
            <a:bodyPr/>
            <a:lstStyle/>
            <a:p>
              <a:endParaRPr lang="en-US"/>
            </a:p>
          </p:txBody>
        </p:sp>
        <p:sp>
          <p:nvSpPr>
            <p:cNvPr id="4215" name="Oval 119"/>
            <p:cNvSpPr>
              <a:spLocks noChangeArrowheads="1"/>
            </p:cNvSpPr>
            <p:nvPr/>
          </p:nvSpPr>
          <p:spPr bwMode="auto">
            <a:xfrm flipH="1">
              <a:off x="1114" y="1362"/>
              <a:ext cx="75" cy="189"/>
            </a:xfrm>
            <a:prstGeom prst="ellipse">
              <a:avLst/>
            </a:prstGeom>
            <a:solidFill>
              <a:srgbClr val="FFCC00"/>
            </a:solidFill>
            <a:ln w="9525">
              <a:solidFill>
                <a:schemeClr val="tx1"/>
              </a:solidFill>
              <a:round/>
              <a:headEnd/>
              <a:tailEnd/>
            </a:ln>
            <a:effectLst/>
          </p:spPr>
          <p:txBody>
            <a:bodyPr wrap="none" anchor="ctr"/>
            <a:lstStyle/>
            <a:p>
              <a:endParaRPr lang="en-US"/>
            </a:p>
          </p:txBody>
        </p:sp>
        <p:sp>
          <p:nvSpPr>
            <p:cNvPr id="4216" name="Oval 120"/>
            <p:cNvSpPr>
              <a:spLocks noChangeArrowheads="1"/>
            </p:cNvSpPr>
            <p:nvPr/>
          </p:nvSpPr>
          <p:spPr bwMode="auto">
            <a:xfrm rot="21416380" flipH="1">
              <a:off x="1090" y="1364"/>
              <a:ext cx="74" cy="190"/>
            </a:xfrm>
            <a:prstGeom prst="ellipse">
              <a:avLst/>
            </a:prstGeom>
            <a:solidFill>
              <a:srgbClr val="FFCC00"/>
            </a:solidFill>
            <a:ln w="9525">
              <a:solidFill>
                <a:schemeClr val="tx1"/>
              </a:solidFill>
              <a:round/>
              <a:headEnd/>
              <a:tailEnd/>
            </a:ln>
            <a:effectLst/>
          </p:spPr>
          <p:txBody>
            <a:bodyPr wrap="none" anchor="ctr"/>
            <a:lstStyle/>
            <a:p>
              <a:endParaRPr lang="en-US"/>
            </a:p>
          </p:txBody>
        </p:sp>
        <p:sp>
          <p:nvSpPr>
            <p:cNvPr id="4217" name="Oval 121"/>
            <p:cNvSpPr>
              <a:spLocks noChangeArrowheads="1"/>
            </p:cNvSpPr>
            <p:nvPr/>
          </p:nvSpPr>
          <p:spPr bwMode="auto">
            <a:xfrm rot="20751878" flipH="1">
              <a:off x="800" y="1520"/>
              <a:ext cx="75" cy="190"/>
            </a:xfrm>
            <a:prstGeom prst="ellipse">
              <a:avLst/>
            </a:prstGeom>
            <a:solidFill>
              <a:srgbClr val="FFCC00"/>
            </a:solidFill>
            <a:ln w="9525">
              <a:solidFill>
                <a:schemeClr val="tx1"/>
              </a:solidFill>
              <a:round/>
              <a:headEnd/>
              <a:tailEnd/>
            </a:ln>
            <a:effectLst/>
          </p:spPr>
          <p:txBody>
            <a:bodyPr wrap="none" anchor="ctr"/>
            <a:lstStyle/>
            <a:p>
              <a:endParaRPr lang="en-US"/>
            </a:p>
          </p:txBody>
        </p:sp>
        <p:sp>
          <p:nvSpPr>
            <p:cNvPr id="4218" name="Oval 122"/>
            <p:cNvSpPr>
              <a:spLocks noChangeArrowheads="1"/>
            </p:cNvSpPr>
            <p:nvPr/>
          </p:nvSpPr>
          <p:spPr bwMode="auto">
            <a:xfrm rot="20577455" flipH="1">
              <a:off x="778" y="1534"/>
              <a:ext cx="74" cy="190"/>
            </a:xfrm>
            <a:prstGeom prst="ellipse">
              <a:avLst/>
            </a:prstGeom>
            <a:solidFill>
              <a:srgbClr val="FFCC00"/>
            </a:solidFill>
            <a:ln w="9525">
              <a:solidFill>
                <a:schemeClr val="tx1"/>
              </a:solidFill>
              <a:round/>
              <a:headEnd/>
              <a:tailEnd/>
            </a:ln>
            <a:effectLst/>
          </p:spPr>
          <p:txBody>
            <a:bodyPr wrap="none" anchor="ctr"/>
            <a:lstStyle/>
            <a:p>
              <a:endParaRPr lang="en-US"/>
            </a:p>
          </p:txBody>
        </p:sp>
        <p:sp>
          <p:nvSpPr>
            <p:cNvPr id="4219" name="Oval 123"/>
            <p:cNvSpPr>
              <a:spLocks noChangeArrowheads="1"/>
            </p:cNvSpPr>
            <p:nvPr/>
          </p:nvSpPr>
          <p:spPr bwMode="auto">
            <a:xfrm>
              <a:off x="1430" y="2468"/>
              <a:ext cx="231" cy="271"/>
            </a:xfrm>
            <a:prstGeom prst="ellipse">
              <a:avLst/>
            </a:prstGeom>
            <a:solidFill>
              <a:srgbClr val="003300"/>
            </a:solidFill>
            <a:ln w="9525">
              <a:solidFill>
                <a:schemeClr val="tx1"/>
              </a:solidFill>
              <a:round/>
              <a:headEnd/>
              <a:tailEnd/>
            </a:ln>
            <a:effectLst/>
          </p:spPr>
          <p:txBody>
            <a:bodyPr wrap="none" anchor="ctr"/>
            <a:lstStyle/>
            <a:p>
              <a:endParaRPr lang="en-US"/>
            </a:p>
          </p:txBody>
        </p:sp>
        <p:sp>
          <p:nvSpPr>
            <p:cNvPr id="4220" name="AutoShape 124"/>
            <p:cNvSpPr>
              <a:spLocks noChangeArrowheads="1"/>
            </p:cNvSpPr>
            <p:nvPr/>
          </p:nvSpPr>
          <p:spPr bwMode="auto">
            <a:xfrm rot="8933839">
              <a:off x="1645" y="2372"/>
              <a:ext cx="262" cy="492"/>
            </a:xfrm>
            <a:prstGeom prst="moon">
              <a:avLst>
                <a:gd name="adj" fmla="val 50000"/>
              </a:avLst>
            </a:prstGeom>
            <a:solidFill>
              <a:srgbClr val="006600"/>
            </a:solidFill>
            <a:ln w="9525">
              <a:solidFill>
                <a:schemeClr val="tx1"/>
              </a:solidFill>
              <a:miter lim="800000"/>
              <a:headEnd/>
              <a:tailEnd/>
            </a:ln>
            <a:effectLst/>
          </p:spPr>
          <p:txBody>
            <a:bodyPr wrap="none" anchor="ctr"/>
            <a:lstStyle/>
            <a:p>
              <a:endParaRPr lang="en-US"/>
            </a:p>
          </p:txBody>
        </p:sp>
        <p:sp>
          <p:nvSpPr>
            <p:cNvPr id="4221" name="AutoShape 125"/>
            <p:cNvSpPr>
              <a:spLocks noChangeArrowheads="1"/>
            </p:cNvSpPr>
            <p:nvPr/>
          </p:nvSpPr>
          <p:spPr bwMode="auto">
            <a:xfrm rot="1485656">
              <a:off x="1191" y="2395"/>
              <a:ext cx="262" cy="493"/>
            </a:xfrm>
            <a:prstGeom prst="moon">
              <a:avLst>
                <a:gd name="adj" fmla="val 50000"/>
              </a:avLst>
            </a:prstGeom>
            <a:solidFill>
              <a:srgbClr val="006600"/>
            </a:solidFill>
            <a:ln w="9525">
              <a:solidFill>
                <a:schemeClr val="tx1"/>
              </a:solidFill>
              <a:miter lim="800000"/>
              <a:headEnd/>
              <a:tailEnd/>
            </a:ln>
            <a:effectLst/>
          </p:spPr>
          <p:txBody>
            <a:bodyPr wrap="none" anchor="ctr"/>
            <a:lstStyle/>
            <a:p>
              <a:endParaRPr lang="en-US"/>
            </a:p>
          </p:txBody>
        </p:sp>
        <p:sp>
          <p:nvSpPr>
            <p:cNvPr id="4222" name="Oval 126"/>
            <p:cNvSpPr>
              <a:spLocks noChangeArrowheads="1"/>
            </p:cNvSpPr>
            <p:nvPr/>
          </p:nvSpPr>
          <p:spPr bwMode="auto">
            <a:xfrm>
              <a:off x="1494" y="2617"/>
              <a:ext cx="96" cy="142"/>
            </a:xfrm>
            <a:prstGeom prst="ellipse">
              <a:avLst/>
            </a:prstGeom>
            <a:solidFill>
              <a:srgbClr val="003300"/>
            </a:solidFill>
            <a:ln w="9525">
              <a:noFill/>
              <a:round/>
              <a:headEnd/>
              <a:tailEnd/>
            </a:ln>
            <a:effectLst/>
          </p:spPr>
          <p:txBody>
            <a:bodyPr wrap="none" anchor="ctr"/>
            <a:lstStyle/>
            <a:p>
              <a:endParaRPr lang="en-US"/>
            </a:p>
          </p:txBody>
        </p:sp>
        <p:sp>
          <p:nvSpPr>
            <p:cNvPr id="4223" name="Oval 127"/>
            <p:cNvSpPr>
              <a:spLocks noChangeArrowheads="1"/>
            </p:cNvSpPr>
            <p:nvPr/>
          </p:nvSpPr>
          <p:spPr bwMode="auto">
            <a:xfrm>
              <a:off x="1487" y="1549"/>
              <a:ext cx="107" cy="180"/>
            </a:xfrm>
            <a:prstGeom prst="ellipse">
              <a:avLst/>
            </a:prstGeom>
            <a:solidFill>
              <a:srgbClr val="008000"/>
            </a:solidFill>
            <a:ln w="9525">
              <a:solidFill>
                <a:schemeClr val="tx1"/>
              </a:solidFill>
              <a:round/>
              <a:headEnd/>
              <a:tailEnd/>
            </a:ln>
            <a:effectLst/>
          </p:spPr>
          <p:txBody>
            <a:bodyPr wrap="none" anchor="ctr"/>
            <a:lstStyle/>
            <a:p>
              <a:endParaRPr lang="en-US"/>
            </a:p>
          </p:txBody>
        </p:sp>
        <p:sp>
          <p:nvSpPr>
            <p:cNvPr id="4224" name="Oval 128"/>
            <p:cNvSpPr>
              <a:spLocks noChangeArrowheads="1"/>
            </p:cNvSpPr>
            <p:nvPr/>
          </p:nvSpPr>
          <p:spPr bwMode="auto">
            <a:xfrm>
              <a:off x="1488" y="1576"/>
              <a:ext cx="102" cy="181"/>
            </a:xfrm>
            <a:prstGeom prst="ellipse">
              <a:avLst/>
            </a:prstGeom>
            <a:solidFill>
              <a:srgbClr val="008000"/>
            </a:solidFill>
            <a:ln w="9525">
              <a:noFill/>
              <a:round/>
              <a:headEnd/>
              <a:tailEnd/>
            </a:ln>
            <a:effectLst/>
          </p:spPr>
          <p:txBody>
            <a:bodyPr wrap="none" anchor="ctr"/>
            <a:lstStyle/>
            <a:p>
              <a:endParaRPr lang="en-US"/>
            </a:p>
          </p:txBody>
        </p:sp>
        <p:sp>
          <p:nvSpPr>
            <p:cNvPr id="4225" name="Rectangle 129"/>
            <p:cNvSpPr>
              <a:spLocks noChangeArrowheads="1"/>
            </p:cNvSpPr>
            <p:nvPr/>
          </p:nvSpPr>
          <p:spPr bwMode="auto">
            <a:xfrm rot="5400000">
              <a:off x="1481" y="1948"/>
              <a:ext cx="114" cy="98"/>
            </a:xfrm>
            <a:prstGeom prst="rect">
              <a:avLst/>
            </a:prstGeom>
            <a:solidFill>
              <a:srgbClr val="008000"/>
            </a:solidFill>
            <a:ln w="9525">
              <a:noFill/>
              <a:miter lim="800000"/>
              <a:headEnd/>
              <a:tailEnd/>
            </a:ln>
            <a:effectLst/>
          </p:spPr>
          <p:txBody>
            <a:bodyPr wrap="none" anchor="ctr"/>
            <a:lstStyle/>
            <a:p>
              <a:endParaRPr lang="en-US"/>
            </a:p>
          </p:txBody>
        </p:sp>
      </p:grpSp>
      <p:sp>
        <p:nvSpPr>
          <p:cNvPr id="4228" name="AutoShape 132"/>
          <p:cNvSpPr>
            <a:spLocks noChangeArrowheads="1"/>
          </p:cNvSpPr>
          <p:nvPr/>
        </p:nvSpPr>
        <p:spPr bwMode="auto">
          <a:xfrm>
            <a:off x="1763688" y="3140968"/>
            <a:ext cx="215900" cy="215900"/>
          </a:xfrm>
          <a:prstGeom prst="star8">
            <a:avLst>
              <a:gd name="adj" fmla="val 38250"/>
            </a:avLst>
          </a:prstGeom>
          <a:solidFill>
            <a:srgbClr val="FFFF00"/>
          </a:solidFill>
          <a:ln w="9525">
            <a:solidFill>
              <a:schemeClr val="tx1"/>
            </a:solidFill>
            <a:miter lim="800000"/>
            <a:headEnd/>
            <a:tailEnd/>
          </a:ln>
          <a:effectLst/>
        </p:spPr>
        <p:txBody>
          <a:bodyPr wrap="none" anchor="ctr"/>
          <a:lstStyle/>
          <a:p>
            <a:endParaRPr lang="en-US"/>
          </a:p>
        </p:txBody>
      </p:sp>
      <p:sp>
        <p:nvSpPr>
          <p:cNvPr id="4230" name="AutoShape 134"/>
          <p:cNvSpPr>
            <a:spLocks noChangeArrowheads="1"/>
          </p:cNvSpPr>
          <p:nvPr/>
        </p:nvSpPr>
        <p:spPr bwMode="auto">
          <a:xfrm>
            <a:off x="2915816" y="3140968"/>
            <a:ext cx="215900" cy="215900"/>
          </a:xfrm>
          <a:prstGeom prst="star8">
            <a:avLst>
              <a:gd name="adj" fmla="val 38250"/>
            </a:avLst>
          </a:prstGeom>
          <a:solidFill>
            <a:srgbClr val="FFFF00"/>
          </a:solidFill>
          <a:ln w="9525">
            <a:solidFill>
              <a:schemeClr val="tx1"/>
            </a:solidFill>
            <a:miter lim="800000"/>
            <a:headEnd/>
            <a:tailEnd/>
          </a:ln>
          <a:effectLst/>
        </p:spPr>
        <p:txBody>
          <a:bodyPr wrap="none" anchor="ctr"/>
          <a:lstStyle/>
          <a:p>
            <a:endParaRPr lang="en-US"/>
          </a:p>
        </p:txBody>
      </p:sp>
      <p:sp>
        <p:nvSpPr>
          <p:cNvPr id="11" name="Rectangle 10"/>
          <p:cNvSpPr/>
          <p:nvPr/>
        </p:nvSpPr>
        <p:spPr>
          <a:xfrm>
            <a:off x="468433" y="1028842"/>
            <a:ext cx="8199764" cy="646331"/>
          </a:xfrm>
          <a:prstGeom prst="rect">
            <a:avLst/>
          </a:prstGeom>
        </p:spPr>
        <p:txBody>
          <a:bodyPr wrap="square">
            <a:spAutoFit/>
          </a:bodyPr>
          <a:lstStyle/>
          <a:p>
            <a:r>
              <a:rPr lang="en-GB" dirty="0" smtClean="0">
                <a:cs typeface="Arial" charset="0"/>
              </a:rPr>
              <a:t>This is an example of </a:t>
            </a:r>
            <a:r>
              <a:rPr lang="en-GB" b="1" dirty="0" smtClean="0">
                <a:solidFill>
                  <a:srgbClr val="FF0000"/>
                </a:solidFill>
                <a:cs typeface="Arial" charset="0"/>
              </a:rPr>
              <a:t>cross-pollination</a:t>
            </a:r>
            <a:r>
              <a:rPr lang="en-GB" dirty="0" smtClean="0">
                <a:cs typeface="Arial" charset="0"/>
              </a:rPr>
              <a:t> as the pollen travels from one flower to a different flower. </a:t>
            </a:r>
            <a:endParaRPr lang="en-US" dirty="0"/>
          </a:p>
        </p:txBody>
      </p:sp>
    </p:spTree>
    <p:extLst>
      <p:ext uri="{BB962C8B-B14F-4D97-AF65-F5344CB8AC3E}">
        <p14:creationId xmlns:p14="http://schemas.microsoft.com/office/powerpoint/2010/main" val="34962259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33333E-6 -8.14815E-6 C 0.00486 -0.00973 0.00052 0.00046 0.00313 -0.02084 C 0.00399 -0.02825 0.00712 -0.03241 0.00937 -0.0389 C 0.01181 -0.04607 0.01285 -0.05394 0.01771 -0.05834 C 0.0184 -0.06019 0.01875 -0.06228 0.01979 -0.0639 C 0.02066 -0.06528 0.02205 -0.06528 0.02292 -0.06667 C 0.02865 -0.07616 0.01806 -0.06575 0.02709 -0.07362 C 0.0316 -0.08241 0.03351 -0.08056 0.03854 -0.08612 C 0.04063 -0.08843 0.04149 -0.0926 0.04375 -0.09445 C 0.04653 -0.09677 0.05 -0.09723 0.05313 -0.09862 C 0.06129 -0.10232 0.06858 -0.10649 0.07709 -0.10834 C 0.09514 -0.12431 0.13021 -0.12084 0.14792 -0.12223 C 0.15278 -0.12269 0.15764 -0.12339 0.1625 -0.12362 C 0.19306 -0.12431 0.22361 -0.12454 0.25417 -0.12501 C 0.28993 -0.1264 0.32587 -0.12478 0.36146 -0.12917 C 0.40434 -0.12825 0.44792 -0.12987 0.49063 -0.12362 C 0.49445 -0.12223 0.49827 -0.12084 0.50209 -0.11945 C 0.50573 -0.11459 0.51268 -0.10996 0.51771 -0.10834 C 0.52396 -0.10209 0.52049 -0.10556 0.52813 -0.09862 C 0.52917 -0.09769 0.53125 -0.09584 0.53125 -0.09584 C 0.54045 -0.07755 0.54584 -0.05556 0.54584 -0.03334 " pathEditMode="relative" ptsTypes="ffffffffffffffffffffA">
                                      <p:cBhvr>
                                        <p:cTn id="6" dur="3000" fill="hold"/>
                                        <p:tgtEl>
                                          <p:spTgt spid="4228"/>
                                        </p:tgtEl>
                                        <p:attrNameLst>
                                          <p:attrName>ppt_x</p:attrName>
                                          <p:attrName>ppt_y</p:attrName>
                                        </p:attrNameLst>
                                      </p:cBhvr>
                                    </p:animMotion>
                                  </p:childTnLst>
                                </p:cTn>
                              </p:par>
                            </p:childTnLst>
                          </p:cTn>
                        </p:par>
                        <p:par>
                          <p:cTn id="7" fill="hold">
                            <p:stCondLst>
                              <p:cond delay="3000"/>
                            </p:stCondLst>
                            <p:childTnLst>
                              <p:par>
                                <p:cTn id="8" presetID="0" presetClass="path" presetSubtype="0" accel="50000" decel="50000" fill="hold" grpId="0" nodeType="afterEffect">
                                  <p:stCondLst>
                                    <p:cond delay="1000"/>
                                  </p:stCondLst>
                                  <p:childTnLst>
                                    <p:animMotion origin="layout" path="M -1.66667E-6 0 C 0.00295 -0.00394 0.00486 -0.00787 0.00833 -0.01111 C 0.01076 -0.0162 0.01233 -0.01991 0.01667 -0.02361 C 0.01875 -0.02546 0.02292 -0.02917 0.02292 -0.02917 C 0.02448 -0.03519 0.02656 -0.03981 0.02813 -0.04583 C 0.02899 -0.04907 0.03229 -0.04954 0.03438 -0.05139 C 0.03785 -0.0544 0.04097 -0.05718 0.04479 -0.05972 C 0.04792 -0.0662 0.05434 -0.06852 0.05938 -0.07222 C 0.06076 -0.07315 0.06215 -0.07384 0.06354 -0.075 C 0.06563 -0.07662 0.06979 -0.08056 0.06979 -0.08056 C 0.07066 -0.08218 0.07431 -0.08958 0.075 -0.09028 C 0.07674 -0.09167 0.0908 -0.09931 0.09271 -0.1 C 0.09653 -0.10324 0.10087 -0.10648 0.10521 -0.10833 C 0.10851 -0.11713 0.11753 -0.12014 0.12396 -0.125 C 0.12882 -0.1287 0.13281 -0.13356 0.1375 -0.1375 C 0.14288 -0.1419 0.14931 -0.14398 0.15521 -0.14722 C 0.15851 -0.1537 0.16233 -0.15648 0.16771 -0.15833 C 0.1724 -0.1625 0.17795 -0.16296 0.18333 -0.16528 C 0.2599 -0.16435 0.28698 -0.16296 0.35208 -0.16111 C 0.35642 -0.15972 0.3592 -0.15694 0.36354 -0.15556 C 0.36875 -0.15093 0.37135 -0.14769 0.37708 -0.14583 C 0.37778 -0.14444 0.37813 -0.14282 0.37917 -0.14167 C 0.38003 -0.14074 0.3816 -0.14144 0.38229 -0.14028 C 0.3901 -0.12546 0.37951 -0.13634 0.3875 -0.12917 C 0.3901 -0.12384 0.39271 -0.12431 0.39583 -0.11944 C 0.40052 -0.11204 0.39583 -0.11852 0.39896 -0.11111 C 0.40174 -0.10463 0.40538 -0.10046 0.40833 -0.09444 C 0.41285 -0.07014 0.40938 -0.09074 0.40938 -0.03056 " pathEditMode="relative" ptsTypes="fffffffffffffffffffffffffffA">
                                      <p:cBhvr>
                                        <p:cTn id="9" dur="3000" fill="hold"/>
                                        <p:tgtEl>
                                          <p:spTgt spid="4230"/>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8" grpId="0" animBg="1"/>
      <p:bldP spid="423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3" name="Rectangle 9"/>
          <p:cNvSpPr>
            <a:spLocks noChangeArrowheads="1"/>
          </p:cNvSpPr>
          <p:nvPr/>
        </p:nvSpPr>
        <p:spPr bwMode="auto">
          <a:xfrm>
            <a:off x="1907704" y="1772816"/>
            <a:ext cx="5184576" cy="4424685"/>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21506" name="Rectangle 2"/>
          <p:cNvSpPr>
            <a:spLocks noGrp="1" noChangeArrowheads="1"/>
          </p:cNvSpPr>
          <p:nvPr>
            <p:ph type="title"/>
          </p:nvPr>
        </p:nvSpPr>
        <p:spPr>
          <a:xfrm>
            <a:off x="0" y="620688"/>
            <a:ext cx="9144000" cy="1143000"/>
          </a:xfrm>
        </p:spPr>
        <p:txBody>
          <a:bodyPr/>
          <a:lstStyle/>
          <a:p>
            <a:r>
              <a:rPr lang="en-GB" sz="2800" dirty="0">
                <a:solidFill>
                  <a:srgbClr val="FF0000"/>
                </a:solidFill>
                <a:latin typeface="+mn-lt"/>
              </a:rPr>
              <a:t>Self-pollination</a:t>
            </a:r>
            <a:r>
              <a:rPr lang="en-GB" sz="2800" dirty="0">
                <a:latin typeface="+mn-lt"/>
              </a:rPr>
              <a:t> occurs when pollen falls from the anther </a:t>
            </a:r>
            <a:r>
              <a:rPr lang="en-GB" sz="2800" dirty="0" smtClean="0">
                <a:latin typeface="+mn-lt"/>
              </a:rPr>
              <a:t>onto</a:t>
            </a:r>
            <a:br>
              <a:rPr lang="en-GB" sz="2800" dirty="0" smtClean="0">
                <a:latin typeface="+mn-lt"/>
              </a:rPr>
            </a:br>
            <a:r>
              <a:rPr lang="en-GB" sz="2800" dirty="0" smtClean="0">
                <a:latin typeface="+mn-lt"/>
              </a:rPr>
              <a:t>the </a:t>
            </a:r>
            <a:r>
              <a:rPr lang="en-GB" sz="2800" dirty="0">
                <a:latin typeface="+mn-lt"/>
              </a:rPr>
              <a:t>stigma of the same flower</a:t>
            </a:r>
          </a:p>
        </p:txBody>
      </p:sp>
      <p:grpSp>
        <p:nvGrpSpPr>
          <p:cNvPr id="2" name="Group 13"/>
          <p:cNvGrpSpPr>
            <a:grpSpLocks/>
          </p:cNvGrpSpPr>
          <p:nvPr/>
        </p:nvGrpSpPr>
        <p:grpSpPr bwMode="auto">
          <a:xfrm>
            <a:off x="2411760" y="2277804"/>
            <a:ext cx="4235020" cy="3551199"/>
            <a:chOff x="249" y="1344"/>
            <a:chExt cx="2676" cy="2419"/>
          </a:xfrm>
        </p:grpSpPr>
        <p:sp>
          <p:nvSpPr>
            <p:cNvPr id="21518" name="AutoShape 14"/>
            <p:cNvSpPr>
              <a:spLocks noChangeArrowheads="1"/>
            </p:cNvSpPr>
            <p:nvPr/>
          </p:nvSpPr>
          <p:spPr bwMode="auto">
            <a:xfrm rot="-159402">
              <a:off x="878" y="1344"/>
              <a:ext cx="1456" cy="1435"/>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9999FF"/>
            </a:solidFill>
            <a:ln w="9525">
              <a:solidFill>
                <a:schemeClr val="tx1"/>
              </a:solidFill>
              <a:miter lim="800000"/>
              <a:headEnd/>
              <a:tailEnd/>
            </a:ln>
            <a:effectLst/>
          </p:spPr>
          <p:txBody>
            <a:bodyPr wrap="none" anchor="ctr"/>
            <a:lstStyle/>
            <a:p>
              <a:endParaRPr lang="en-US"/>
            </a:p>
          </p:txBody>
        </p:sp>
        <p:sp>
          <p:nvSpPr>
            <p:cNvPr id="21519" name="AutoShape 15"/>
            <p:cNvSpPr>
              <a:spLocks noChangeArrowheads="1"/>
            </p:cNvSpPr>
            <p:nvPr/>
          </p:nvSpPr>
          <p:spPr bwMode="auto">
            <a:xfrm rot="7761465">
              <a:off x="1750" y="2584"/>
              <a:ext cx="265" cy="511"/>
            </a:xfrm>
            <a:prstGeom prst="moon">
              <a:avLst>
                <a:gd name="adj" fmla="val 50000"/>
              </a:avLst>
            </a:prstGeom>
            <a:solidFill>
              <a:srgbClr val="00CC00"/>
            </a:solidFill>
            <a:ln w="9525">
              <a:solidFill>
                <a:schemeClr val="tx1"/>
              </a:solidFill>
              <a:miter lim="800000"/>
              <a:headEnd/>
              <a:tailEnd/>
            </a:ln>
            <a:effectLst/>
          </p:spPr>
          <p:txBody>
            <a:bodyPr wrap="none" anchor="ctr"/>
            <a:lstStyle/>
            <a:p>
              <a:endParaRPr lang="en-US"/>
            </a:p>
          </p:txBody>
        </p:sp>
        <p:sp>
          <p:nvSpPr>
            <p:cNvPr id="21520" name="AutoShape 16"/>
            <p:cNvSpPr>
              <a:spLocks noChangeArrowheads="1"/>
            </p:cNvSpPr>
            <p:nvPr/>
          </p:nvSpPr>
          <p:spPr bwMode="auto">
            <a:xfrm rot="4113339">
              <a:off x="1517" y="1683"/>
              <a:ext cx="1322" cy="1495"/>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9999FF"/>
            </a:solidFill>
            <a:ln w="9525">
              <a:solidFill>
                <a:schemeClr val="tx1"/>
              </a:solidFill>
              <a:miter lim="800000"/>
              <a:headEnd/>
              <a:tailEnd/>
            </a:ln>
            <a:effectLst/>
          </p:spPr>
          <p:txBody>
            <a:bodyPr wrap="none" anchor="ctr"/>
            <a:lstStyle/>
            <a:p>
              <a:endParaRPr lang="en-US"/>
            </a:p>
          </p:txBody>
        </p:sp>
        <p:sp>
          <p:nvSpPr>
            <p:cNvPr id="21521" name="AutoShape 17"/>
            <p:cNvSpPr>
              <a:spLocks noChangeArrowheads="1"/>
            </p:cNvSpPr>
            <p:nvPr/>
          </p:nvSpPr>
          <p:spPr bwMode="auto">
            <a:xfrm rot="17818711">
              <a:off x="336" y="1675"/>
              <a:ext cx="1322" cy="1495"/>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9999FF"/>
            </a:solidFill>
            <a:ln w="9525">
              <a:solidFill>
                <a:schemeClr val="tx1"/>
              </a:solidFill>
              <a:miter lim="800000"/>
              <a:headEnd/>
              <a:tailEnd/>
            </a:ln>
            <a:effectLst/>
          </p:spPr>
          <p:txBody>
            <a:bodyPr wrap="none" anchor="ctr"/>
            <a:lstStyle/>
            <a:p>
              <a:endParaRPr lang="en-US"/>
            </a:p>
          </p:txBody>
        </p:sp>
        <p:sp>
          <p:nvSpPr>
            <p:cNvPr id="21522" name="Oval 18"/>
            <p:cNvSpPr>
              <a:spLocks noChangeArrowheads="1"/>
            </p:cNvSpPr>
            <p:nvPr/>
          </p:nvSpPr>
          <p:spPr bwMode="auto">
            <a:xfrm>
              <a:off x="1351" y="2291"/>
              <a:ext cx="433" cy="529"/>
            </a:xfrm>
            <a:prstGeom prst="ellipse">
              <a:avLst/>
            </a:prstGeom>
            <a:solidFill>
              <a:schemeClr val="folHlink"/>
            </a:solidFill>
            <a:ln w="9525">
              <a:solidFill>
                <a:schemeClr val="tx1"/>
              </a:solidFill>
              <a:round/>
              <a:headEnd/>
              <a:tailEnd/>
            </a:ln>
            <a:effectLst/>
          </p:spPr>
          <p:txBody>
            <a:bodyPr wrap="none" anchor="ctr"/>
            <a:lstStyle/>
            <a:p>
              <a:endParaRPr lang="en-US"/>
            </a:p>
          </p:txBody>
        </p:sp>
        <p:sp>
          <p:nvSpPr>
            <p:cNvPr id="21523" name="Rectangle 19"/>
            <p:cNvSpPr>
              <a:spLocks noChangeArrowheads="1"/>
            </p:cNvSpPr>
            <p:nvPr/>
          </p:nvSpPr>
          <p:spPr bwMode="auto">
            <a:xfrm>
              <a:off x="1508" y="1581"/>
              <a:ext cx="109" cy="718"/>
            </a:xfrm>
            <a:prstGeom prst="rect">
              <a:avLst/>
            </a:prstGeom>
            <a:solidFill>
              <a:schemeClr val="folHlink"/>
            </a:solidFill>
            <a:ln w="9525">
              <a:solidFill>
                <a:schemeClr val="tx1"/>
              </a:solidFill>
              <a:miter lim="800000"/>
              <a:headEnd/>
              <a:tailEnd/>
            </a:ln>
            <a:effectLst/>
          </p:spPr>
          <p:txBody>
            <a:bodyPr wrap="none" anchor="ctr"/>
            <a:lstStyle/>
            <a:p>
              <a:endParaRPr lang="en-US"/>
            </a:p>
          </p:txBody>
        </p:sp>
        <p:sp>
          <p:nvSpPr>
            <p:cNvPr id="21524" name="AutoShape 20"/>
            <p:cNvSpPr>
              <a:spLocks noChangeArrowheads="1"/>
            </p:cNvSpPr>
            <p:nvPr/>
          </p:nvSpPr>
          <p:spPr bwMode="auto">
            <a:xfrm rot="2796774">
              <a:off x="1395" y="1513"/>
              <a:ext cx="113" cy="197"/>
            </a:xfrm>
            <a:prstGeom prst="moon">
              <a:avLst>
                <a:gd name="adj" fmla="val 50000"/>
              </a:avLst>
            </a:prstGeom>
            <a:solidFill>
              <a:schemeClr val="folHlink"/>
            </a:solidFill>
            <a:ln w="9525">
              <a:solidFill>
                <a:schemeClr val="tx1"/>
              </a:solidFill>
              <a:miter lim="800000"/>
              <a:headEnd/>
              <a:tailEnd/>
            </a:ln>
            <a:effectLst/>
          </p:spPr>
          <p:txBody>
            <a:bodyPr wrap="none" anchor="ctr"/>
            <a:lstStyle/>
            <a:p>
              <a:endParaRPr lang="en-US"/>
            </a:p>
          </p:txBody>
        </p:sp>
        <p:sp>
          <p:nvSpPr>
            <p:cNvPr id="21525" name="AutoShape 21"/>
            <p:cNvSpPr>
              <a:spLocks noChangeArrowheads="1"/>
            </p:cNvSpPr>
            <p:nvPr/>
          </p:nvSpPr>
          <p:spPr bwMode="auto">
            <a:xfrm rot="7990016">
              <a:off x="1620" y="1511"/>
              <a:ext cx="113" cy="197"/>
            </a:xfrm>
            <a:prstGeom prst="moon">
              <a:avLst>
                <a:gd name="adj" fmla="val 50000"/>
              </a:avLst>
            </a:prstGeom>
            <a:solidFill>
              <a:schemeClr val="folHlink"/>
            </a:solidFill>
            <a:ln w="9525">
              <a:solidFill>
                <a:schemeClr val="tx1"/>
              </a:solidFill>
              <a:miter lim="800000"/>
              <a:headEnd/>
              <a:tailEnd/>
            </a:ln>
            <a:effectLst/>
          </p:spPr>
          <p:txBody>
            <a:bodyPr wrap="none" anchor="ctr"/>
            <a:lstStyle/>
            <a:p>
              <a:endParaRPr lang="en-US"/>
            </a:p>
          </p:txBody>
        </p:sp>
        <p:sp>
          <p:nvSpPr>
            <p:cNvPr id="21526" name="Rectangle 22"/>
            <p:cNvSpPr>
              <a:spLocks noChangeArrowheads="1"/>
            </p:cNvSpPr>
            <p:nvPr/>
          </p:nvSpPr>
          <p:spPr bwMode="auto">
            <a:xfrm rot="16200000">
              <a:off x="1510" y="2365"/>
              <a:ext cx="76" cy="79"/>
            </a:xfrm>
            <a:prstGeom prst="rect">
              <a:avLst/>
            </a:prstGeom>
            <a:solidFill>
              <a:schemeClr val="folHlink"/>
            </a:solidFill>
            <a:ln w="9525">
              <a:noFill/>
              <a:miter lim="800000"/>
              <a:headEnd/>
              <a:tailEnd/>
            </a:ln>
            <a:effectLst/>
          </p:spPr>
          <p:txBody>
            <a:bodyPr wrap="none" anchor="ctr"/>
            <a:lstStyle/>
            <a:p>
              <a:endParaRPr lang="en-US"/>
            </a:p>
          </p:txBody>
        </p:sp>
        <p:sp>
          <p:nvSpPr>
            <p:cNvPr id="21527" name="Rectangle 23"/>
            <p:cNvSpPr>
              <a:spLocks noChangeArrowheads="1"/>
            </p:cNvSpPr>
            <p:nvPr/>
          </p:nvSpPr>
          <p:spPr bwMode="auto">
            <a:xfrm rot="5400000">
              <a:off x="1506" y="2260"/>
              <a:ext cx="114" cy="102"/>
            </a:xfrm>
            <a:prstGeom prst="rect">
              <a:avLst/>
            </a:prstGeom>
            <a:solidFill>
              <a:schemeClr val="folHlink"/>
            </a:solidFill>
            <a:ln w="9525">
              <a:noFill/>
              <a:miter lim="800000"/>
              <a:headEnd/>
              <a:tailEnd/>
            </a:ln>
            <a:effectLst/>
          </p:spPr>
          <p:txBody>
            <a:bodyPr wrap="none" anchor="ctr"/>
            <a:lstStyle/>
            <a:p>
              <a:endParaRPr lang="en-US"/>
            </a:p>
          </p:txBody>
        </p:sp>
        <p:sp>
          <p:nvSpPr>
            <p:cNvPr id="21528" name="AutoShape 24"/>
            <p:cNvSpPr>
              <a:spLocks noChangeArrowheads="1"/>
            </p:cNvSpPr>
            <p:nvPr/>
          </p:nvSpPr>
          <p:spPr bwMode="auto">
            <a:xfrm rot="861338">
              <a:off x="1813" y="1503"/>
              <a:ext cx="274" cy="918"/>
            </a:xfrm>
            <a:prstGeom prst="roundRect">
              <a:avLst>
                <a:gd name="adj" fmla="val 16667"/>
              </a:avLst>
            </a:prstGeom>
            <a:solidFill>
              <a:srgbClr val="9999FF"/>
            </a:solidFill>
            <a:ln w="9525">
              <a:noFill/>
              <a:round/>
              <a:headEnd/>
              <a:tailEnd/>
            </a:ln>
            <a:effectLst/>
          </p:spPr>
          <p:txBody>
            <a:bodyPr wrap="none" anchor="ctr"/>
            <a:lstStyle/>
            <a:p>
              <a:endParaRPr lang="en-US"/>
            </a:p>
          </p:txBody>
        </p:sp>
        <p:sp>
          <p:nvSpPr>
            <p:cNvPr id="21529" name="AutoShape 25"/>
            <p:cNvSpPr>
              <a:spLocks noChangeArrowheads="1"/>
            </p:cNvSpPr>
            <p:nvPr/>
          </p:nvSpPr>
          <p:spPr bwMode="auto">
            <a:xfrm rot="-952189">
              <a:off x="1041" y="1468"/>
              <a:ext cx="287" cy="940"/>
            </a:xfrm>
            <a:prstGeom prst="roundRect">
              <a:avLst>
                <a:gd name="adj" fmla="val 16667"/>
              </a:avLst>
            </a:prstGeom>
            <a:solidFill>
              <a:srgbClr val="9999FF"/>
            </a:solidFill>
            <a:ln w="9525">
              <a:noFill/>
              <a:round/>
              <a:headEnd/>
              <a:tailEnd/>
            </a:ln>
            <a:effectLst/>
          </p:spPr>
          <p:txBody>
            <a:bodyPr wrap="none" anchor="ctr"/>
            <a:lstStyle/>
            <a:p>
              <a:endParaRPr lang="en-US"/>
            </a:p>
          </p:txBody>
        </p:sp>
        <p:sp>
          <p:nvSpPr>
            <p:cNvPr id="21530" name="Oval 26"/>
            <p:cNvSpPr>
              <a:spLocks noChangeArrowheads="1"/>
            </p:cNvSpPr>
            <p:nvPr/>
          </p:nvSpPr>
          <p:spPr bwMode="auto">
            <a:xfrm>
              <a:off x="1430" y="2367"/>
              <a:ext cx="276" cy="453"/>
            </a:xfrm>
            <a:prstGeom prst="ellipse">
              <a:avLst/>
            </a:prstGeom>
            <a:solidFill>
              <a:srgbClr val="CCFF66"/>
            </a:solidFill>
            <a:ln w="9525">
              <a:solidFill>
                <a:schemeClr val="tx1"/>
              </a:solidFill>
              <a:round/>
              <a:headEnd/>
              <a:tailEnd/>
            </a:ln>
            <a:effectLst/>
          </p:spPr>
          <p:txBody>
            <a:bodyPr wrap="none" anchor="ctr"/>
            <a:lstStyle/>
            <a:p>
              <a:endParaRPr lang="en-US"/>
            </a:p>
          </p:txBody>
        </p:sp>
        <p:sp>
          <p:nvSpPr>
            <p:cNvPr id="21531" name="Rectangle 27"/>
            <p:cNvSpPr>
              <a:spLocks noChangeArrowheads="1"/>
            </p:cNvSpPr>
            <p:nvPr/>
          </p:nvSpPr>
          <p:spPr bwMode="auto">
            <a:xfrm>
              <a:off x="1548" y="2329"/>
              <a:ext cx="39" cy="454"/>
            </a:xfrm>
            <a:prstGeom prst="rect">
              <a:avLst/>
            </a:prstGeom>
            <a:solidFill>
              <a:schemeClr val="folHlink"/>
            </a:solidFill>
            <a:ln w="9525">
              <a:solidFill>
                <a:schemeClr val="tx1"/>
              </a:solidFill>
              <a:miter lim="800000"/>
              <a:headEnd/>
              <a:tailEnd/>
            </a:ln>
            <a:effectLst/>
          </p:spPr>
          <p:txBody>
            <a:bodyPr wrap="none" anchor="ctr"/>
            <a:lstStyle/>
            <a:p>
              <a:endParaRPr lang="en-US"/>
            </a:p>
          </p:txBody>
        </p:sp>
        <p:sp>
          <p:nvSpPr>
            <p:cNvPr id="21532" name="Rectangle 28"/>
            <p:cNvSpPr>
              <a:spLocks noChangeArrowheads="1"/>
            </p:cNvSpPr>
            <p:nvPr/>
          </p:nvSpPr>
          <p:spPr bwMode="auto">
            <a:xfrm>
              <a:off x="1515" y="2291"/>
              <a:ext cx="96" cy="76"/>
            </a:xfrm>
            <a:prstGeom prst="rect">
              <a:avLst/>
            </a:prstGeom>
            <a:solidFill>
              <a:schemeClr val="folHlink"/>
            </a:solidFill>
            <a:ln w="9525">
              <a:noFill/>
              <a:miter lim="800000"/>
              <a:headEnd/>
              <a:tailEnd/>
            </a:ln>
            <a:effectLst/>
          </p:spPr>
          <p:txBody>
            <a:bodyPr wrap="none" anchor="ctr"/>
            <a:lstStyle/>
            <a:p>
              <a:endParaRPr lang="en-US"/>
            </a:p>
          </p:txBody>
        </p:sp>
        <p:grpSp>
          <p:nvGrpSpPr>
            <p:cNvPr id="3" name="Group 29"/>
            <p:cNvGrpSpPr>
              <a:grpSpLocks/>
            </p:cNvGrpSpPr>
            <p:nvPr/>
          </p:nvGrpSpPr>
          <p:grpSpPr bwMode="auto">
            <a:xfrm>
              <a:off x="1587" y="2589"/>
              <a:ext cx="87" cy="114"/>
              <a:chOff x="2018" y="2790"/>
              <a:chExt cx="100" cy="136"/>
            </a:xfrm>
          </p:grpSpPr>
          <p:sp>
            <p:nvSpPr>
              <p:cNvPr id="21534" name="Rectangle 30"/>
              <p:cNvSpPr>
                <a:spLocks noChangeArrowheads="1"/>
              </p:cNvSpPr>
              <p:nvPr/>
            </p:nvSpPr>
            <p:spPr bwMode="auto">
              <a:xfrm>
                <a:off x="2018" y="2840"/>
                <a:ext cx="46" cy="45"/>
              </a:xfrm>
              <a:prstGeom prst="rect">
                <a:avLst/>
              </a:prstGeom>
              <a:solidFill>
                <a:schemeClr val="folHlink"/>
              </a:solidFill>
              <a:ln w="9525">
                <a:solidFill>
                  <a:schemeClr val="tx1"/>
                </a:solidFill>
                <a:miter lim="800000"/>
                <a:headEnd/>
                <a:tailEnd/>
              </a:ln>
              <a:effectLst/>
            </p:spPr>
            <p:txBody>
              <a:bodyPr wrap="none" anchor="ctr"/>
              <a:lstStyle/>
              <a:p>
                <a:endParaRPr lang="en-US"/>
              </a:p>
            </p:txBody>
          </p:sp>
          <p:sp>
            <p:nvSpPr>
              <p:cNvPr id="21535" name="Oval 31"/>
              <p:cNvSpPr>
                <a:spLocks noChangeArrowheads="1"/>
              </p:cNvSpPr>
              <p:nvPr/>
            </p:nvSpPr>
            <p:spPr bwMode="auto">
              <a:xfrm>
                <a:off x="2055" y="2790"/>
                <a:ext cx="63" cy="136"/>
              </a:xfrm>
              <a:prstGeom prst="ellipse">
                <a:avLst/>
              </a:prstGeom>
              <a:solidFill>
                <a:schemeClr val="folHlink"/>
              </a:solidFill>
              <a:ln w="9525">
                <a:solidFill>
                  <a:schemeClr val="tx1"/>
                </a:solidFill>
                <a:round/>
                <a:headEnd/>
                <a:tailEnd/>
              </a:ln>
              <a:effectLst/>
            </p:spPr>
            <p:txBody>
              <a:bodyPr wrap="none" anchor="ctr"/>
              <a:lstStyle/>
              <a:p>
                <a:endParaRPr lang="en-US"/>
              </a:p>
            </p:txBody>
          </p:sp>
        </p:grpSp>
        <p:grpSp>
          <p:nvGrpSpPr>
            <p:cNvPr id="4" name="Group 32"/>
            <p:cNvGrpSpPr>
              <a:grpSpLocks/>
            </p:cNvGrpSpPr>
            <p:nvPr/>
          </p:nvGrpSpPr>
          <p:grpSpPr bwMode="auto">
            <a:xfrm>
              <a:off x="1466" y="2591"/>
              <a:ext cx="82" cy="113"/>
              <a:chOff x="1878" y="2792"/>
              <a:chExt cx="95" cy="136"/>
            </a:xfrm>
          </p:grpSpPr>
          <p:sp>
            <p:nvSpPr>
              <p:cNvPr id="21537" name="Rectangle 33"/>
              <p:cNvSpPr>
                <a:spLocks noChangeArrowheads="1"/>
              </p:cNvSpPr>
              <p:nvPr/>
            </p:nvSpPr>
            <p:spPr bwMode="auto">
              <a:xfrm>
                <a:off x="1927" y="2836"/>
                <a:ext cx="46" cy="45"/>
              </a:xfrm>
              <a:prstGeom prst="rect">
                <a:avLst/>
              </a:prstGeom>
              <a:solidFill>
                <a:schemeClr val="folHlink"/>
              </a:solidFill>
              <a:ln w="9525">
                <a:solidFill>
                  <a:schemeClr val="tx1"/>
                </a:solidFill>
                <a:miter lim="800000"/>
                <a:headEnd/>
                <a:tailEnd/>
              </a:ln>
              <a:effectLst/>
            </p:spPr>
            <p:txBody>
              <a:bodyPr wrap="none" anchor="ctr"/>
              <a:lstStyle/>
              <a:p>
                <a:endParaRPr lang="en-US"/>
              </a:p>
            </p:txBody>
          </p:sp>
          <p:sp>
            <p:nvSpPr>
              <p:cNvPr id="21538" name="Oval 34"/>
              <p:cNvSpPr>
                <a:spLocks noChangeArrowheads="1"/>
              </p:cNvSpPr>
              <p:nvPr/>
            </p:nvSpPr>
            <p:spPr bwMode="auto">
              <a:xfrm>
                <a:off x="1878" y="2792"/>
                <a:ext cx="63" cy="136"/>
              </a:xfrm>
              <a:prstGeom prst="ellipse">
                <a:avLst/>
              </a:prstGeom>
              <a:solidFill>
                <a:schemeClr val="folHlink"/>
              </a:solidFill>
              <a:ln w="9525">
                <a:solidFill>
                  <a:schemeClr val="tx1"/>
                </a:solidFill>
                <a:round/>
                <a:headEnd/>
                <a:tailEnd/>
              </a:ln>
              <a:effectLst/>
            </p:spPr>
            <p:txBody>
              <a:bodyPr wrap="none" anchor="ctr"/>
              <a:lstStyle/>
              <a:p>
                <a:endParaRPr lang="en-US"/>
              </a:p>
            </p:txBody>
          </p:sp>
        </p:grpSp>
        <p:grpSp>
          <p:nvGrpSpPr>
            <p:cNvPr id="5" name="Group 35"/>
            <p:cNvGrpSpPr>
              <a:grpSpLocks/>
            </p:cNvGrpSpPr>
            <p:nvPr/>
          </p:nvGrpSpPr>
          <p:grpSpPr bwMode="auto">
            <a:xfrm>
              <a:off x="1464" y="2464"/>
              <a:ext cx="82" cy="113"/>
              <a:chOff x="1878" y="2792"/>
              <a:chExt cx="95" cy="136"/>
            </a:xfrm>
          </p:grpSpPr>
          <p:sp>
            <p:nvSpPr>
              <p:cNvPr id="21540" name="Rectangle 36"/>
              <p:cNvSpPr>
                <a:spLocks noChangeArrowheads="1"/>
              </p:cNvSpPr>
              <p:nvPr/>
            </p:nvSpPr>
            <p:spPr bwMode="auto">
              <a:xfrm>
                <a:off x="1927" y="2836"/>
                <a:ext cx="46" cy="45"/>
              </a:xfrm>
              <a:prstGeom prst="rect">
                <a:avLst/>
              </a:prstGeom>
              <a:solidFill>
                <a:schemeClr val="folHlink"/>
              </a:solidFill>
              <a:ln w="9525">
                <a:solidFill>
                  <a:schemeClr val="tx1"/>
                </a:solidFill>
                <a:miter lim="800000"/>
                <a:headEnd/>
                <a:tailEnd/>
              </a:ln>
              <a:effectLst/>
            </p:spPr>
            <p:txBody>
              <a:bodyPr wrap="none" anchor="ctr"/>
              <a:lstStyle/>
              <a:p>
                <a:endParaRPr lang="en-US"/>
              </a:p>
            </p:txBody>
          </p:sp>
          <p:sp>
            <p:nvSpPr>
              <p:cNvPr id="21541" name="Oval 37"/>
              <p:cNvSpPr>
                <a:spLocks noChangeArrowheads="1"/>
              </p:cNvSpPr>
              <p:nvPr/>
            </p:nvSpPr>
            <p:spPr bwMode="auto">
              <a:xfrm>
                <a:off x="1878" y="2792"/>
                <a:ext cx="63" cy="136"/>
              </a:xfrm>
              <a:prstGeom prst="ellipse">
                <a:avLst/>
              </a:prstGeom>
              <a:solidFill>
                <a:schemeClr val="folHlink"/>
              </a:solidFill>
              <a:ln w="9525">
                <a:solidFill>
                  <a:schemeClr val="tx1"/>
                </a:solidFill>
                <a:round/>
                <a:headEnd/>
                <a:tailEnd/>
              </a:ln>
              <a:effectLst/>
            </p:spPr>
            <p:txBody>
              <a:bodyPr wrap="none" anchor="ctr"/>
              <a:lstStyle/>
              <a:p>
                <a:endParaRPr lang="en-US"/>
              </a:p>
            </p:txBody>
          </p:sp>
        </p:grpSp>
        <p:grpSp>
          <p:nvGrpSpPr>
            <p:cNvPr id="6" name="Group 38"/>
            <p:cNvGrpSpPr>
              <a:grpSpLocks/>
            </p:cNvGrpSpPr>
            <p:nvPr/>
          </p:nvGrpSpPr>
          <p:grpSpPr bwMode="auto">
            <a:xfrm>
              <a:off x="1588" y="2458"/>
              <a:ext cx="87" cy="113"/>
              <a:chOff x="2018" y="2790"/>
              <a:chExt cx="100" cy="136"/>
            </a:xfrm>
          </p:grpSpPr>
          <p:sp>
            <p:nvSpPr>
              <p:cNvPr id="21543" name="Rectangle 39"/>
              <p:cNvSpPr>
                <a:spLocks noChangeArrowheads="1"/>
              </p:cNvSpPr>
              <p:nvPr/>
            </p:nvSpPr>
            <p:spPr bwMode="auto">
              <a:xfrm>
                <a:off x="2018" y="2840"/>
                <a:ext cx="46" cy="45"/>
              </a:xfrm>
              <a:prstGeom prst="rect">
                <a:avLst/>
              </a:prstGeom>
              <a:solidFill>
                <a:schemeClr val="folHlink"/>
              </a:solidFill>
              <a:ln w="9525">
                <a:solidFill>
                  <a:schemeClr val="tx1"/>
                </a:solidFill>
                <a:miter lim="800000"/>
                <a:headEnd/>
                <a:tailEnd/>
              </a:ln>
              <a:effectLst/>
            </p:spPr>
            <p:txBody>
              <a:bodyPr wrap="none" anchor="ctr"/>
              <a:lstStyle/>
              <a:p>
                <a:endParaRPr lang="en-US"/>
              </a:p>
            </p:txBody>
          </p:sp>
          <p:sp>
            <p:nvSpPr>
              <p:cNvPr id="21544" name="Oval 40"/>
              <p:cNvSpPr>
                <a:spLocks noChangeArrowheads="1"/>
              </p:cNvSpPr>
              <p:nvPr/>
            </p:nvSpPr>
            <p:spPr bwMode="auto">
              <a:xfrm>
                <a:off x="2055" y="2790"/>
                <a:ext cx="63" cy="136"/>
              </a:xfrm>
              <a:prstGeom prst="ellipse">
                <a:avLst/>
              </a:prstGeom>
              <a:solidFill>
                <a:schemeClr val="folHlink"/>
              </a:solidFill>
              <a:ln w="9525">
                <a:solidFill>
                  <a:schemeClr val="tx1"/>
                </a:solidFill>
                <a:round/>
                <a:headEnd/>
                <a:tailEnd/>
              </a:ln>
              <a:effectLst/>
            </p:spPr>
            <p:txBody>
              <a:bodyPr wrap="none" anchor="ctr"/>
              <a:lstStyle/>
              <a:p>
                <a:endParaRPr lang="en-US"/>
              </a:p>
            </p:txBody>
          </p:sp>
        </p:grpSp>
        <p:grpSp>
          <p:nvGrpSpPr>
            <p:cNvPr id="7" name="Group 41"/>
            <p:cNvGrpSpPr>
              <a:grpSpLocks/>
            </p:cNvGrpSpPr>
            <p:nvPr/>
          </p:nvGrpSpPr>
          <p:grpSpPr bwMode="auto">
            <a:xfrm>
              <a:off x="1718" y="1942"/>
              <a:ext cx="529" cy="829"/>
              <a:chOff x="3046" y="1630"/>
              <a:chExt cx="764" cy="1312"/>
            </a:xfrm>
          </p:grpSpPr>
          <p:sp>
            <p:nvSpPr>
              <p:cNvPr id="21546" name="Freeform 42"/>
              <p:cNvSpPr>
                <a:spLocks/>
              </p:cNvSpPr>
              <p:nvPr/>
            </p:nvSpPr>
            <p:spPr bwMode="auto">
              <a:xfrm>
                <a:off x="3053" y="1853"/>
                <a:ext cx="332" cy="1088"/>
              </a:xfrm>
              <a:custGeom>
                <a:avLst/>
                <a:gdLst/>
                <a:ahLst/>
                <a:cxnLst>
                  <a:cxn ang="0">
                    <a:pos x="0" y="1088"/>
                  </a:cxn>
                  <a:cxn ang="0">
                    <a:pos x="226" y="726"/>
                  </a:cxn>
                  <a:cxn ang="0">
                    <a:pos x="317" y="363"/>
                  </a:cxn>
                  <a:cxn ang="0">
                    <a:pos x="317" y="0"/>
                  </a:cxn>
                </a:cxnLst>
                <a:rect l="0" t="0" r="r" b="b"/>
                <a:pathLst>
                  <a:path w="332" h="1088">
                    <a:moveTo>
                      <a:pt x="0" y="1088"/>
                    </a:moveTo>
                    <a:cubicBezTo>
                      <a:pt x="86" y="967"/>
                      <a:pt x="173" y="847"/>
                      <a:pt x="226" y="726"/>
                    </a:cubicBezTo>
                    <a:cubicBezTo>
                      <a:pt x="279" y="605"/>
                      <a:pt x="302" y="484"/>
                      <a:pt x="317" y="363"/>
                    </a:cubicBezTo>
                    <a:cubicBezTo>
                      <a:pt x="332" y="242"/>
                      <a:pt x="324" y="121"/>
                      <a:pt x="317" y="0"/>
                    </a:cubicBezTo>
                  </a:path>
                </a:pathLst>
              </a:custGeom>
              <a:noFill/>
              <a:ln w="57150" cmpd="sng">
                <a:solidFill>
                  <a:srgbClr val="333333"/>
                </a:solidFill>
                <a:round/>
                <a:headEnd/>
                <a:tailEnd/>
              </a:ln>
              <a:effectLst/>
            </p:spPr>
            <p:txBody>
              <a:bodyPr/>
              <a:lstStyle/>
              <a:p>
                <a:endParaRPr lang="en-US"/>
              </a:p>
            </p:txBody>
          </p:sp>
          <p:sp>
            <p:nvSpPr>
              <p:cNvPr id="21547" name="Freeform 43"/>
              <p:cNvSpPr>
                <a:spLocks/>
              </p:cNvSpPr>
              <p:nvPr/>
            </p:nvSpPr>
            <p:spPr bwMode="auto">
              <a:xfrm>
                <a:off x="3046" y="2035"/>
                <a:ext cx="681" cy="907"/>
              </a:xfrm>
              <a:custGeom>
                <a:avLst/>
                <a:gdLst/>
                <a:ahLst/>
                <a:cxnLst>
                  <a:cxn ang="0">
                    <a:pos x="0" y="907"/>
                  </a:cxn>
                  <a:cxn ang="0">
                    <a:pos x="454" y="544"/>
                  </a:cxn>
                  <a:cxn ang="0">
                    <a:pos x="681" y="0"/>
                  </a:cxn>
                </a:cxnLst>
                <a:rect l="0" t="0" r="r" b="b"/>
                <a:pathLst>
                  <a:path w="681" h="907">
                    <a:moveTo>
                      <a:pt x="0" y="907"/>
                    </a:moveTo>
                    <a:cubicBezTo>
                      <a:pt x="170" y="801"/>
                      <a:pt x="341" y="695"/>
                      <a:pt x="454" y="544"/>
                    </a:cubicBezTo>
                    <a:cubicBezTo>
                      <a:pt x="567" y="393"/>
                      <a:pt x="643" y="91"/>
                      <a:pt x="681" y="0"/>
                    </a:cubicBezTo>
                  </a:path>
                </a:pathLst>
              </a:custGeom>
              <a:noFill/>
              <a:ln w="57150" cmpd="sng">
                <a:solidFill>
                  <a:srgbClr val="333333"/>
                </a:solidFill>
                <a:round/>
                <a:headEnd/>
                <a:tailEnd/>
              </a:ln>
              <a:effectLst/>
            </p:spPr>
            <p:txBody>
              <a:bodyPr/>
              <a:lstStyle/>
              <a:p>
                <a:endParaRPr lang="en-US"/>
              </a:p>
            </p:txBody>
          </p:sp>
          <p:sp>
            <p:nvSpPr>
              <p:cNvPr id="21548" name="Oval 44"/>
              <p:cNvSpPr>
                <a:spLocks noChangeArrowheads="1"/>
              </p:cNvSpPr>
              <p:nvPr/>
            </p:nvSpPr>
            <p:spPr bwMode="auto">
              <a:xfrm>
                <a:off x="3310" y="1630"/>
                <a:ext cx="91" cy="227"/>
              </a:xfrm>
              <a:prstGeom prst="ellipse">
                <a:avLst/>
              </a:prstGeom>
              <a:solidFill>
                <a:srgbClr val="FFFF00"/>
              </a:solidFill>
              <a:ln w="9525">
                <a:solidFill>
                  <a:srgbClr val="333333"/>
                </a:solidFill>
                <a:round/>
                <a:headEnd/>
                <a:tailEnd/>
              </a:ln>
              <a:effectLst/>
            </p:spPr>
            <p:txBody>
              <a:bodyPr wrap="none" anchor="ctr"/>
              <a:lstStyle/>
              <a:p>
                <a:endParaRPr lang="en-US"/>
              </a:p>
            </p:txBody>
          </p:sp>
          <p:sp>
            <p:nvSpPr>
              <p:cNvPr id="21549" name="Oval 45"/>
              <p:cNvSpPr>
                <a:spLocks noChangeArrowheads="1"/>
              </p:cNvSpPr>
              <p:nvPr/>
            </p:nvSpPr>
            <p:spPr bwMode="auto">
              <a:xfrm rot="183620">
                <a:off x="3340" y="1633"/>
                <a:ext cx="91" cy="227"/>
              </a:xfrm>
              <a:prstGeom prst="ellipse">
                <a:avLst/>
              </a:prstGeom>
              <a:solidFill>
                <a:srgbClr val="FFFF00"/>
              </a:solidFill>
              <a:ln w="9525">
                <a:solidFill>
                  <a:srgbClr val="333333"/>
                </a:solidFill>
                <a:round/>
                <a:headEnd/>
                <a:tailEnd/>
              </a:ln>
              <a:effectLst/>
            </p:spPr>
            <p:txBody>
              <a:bodyPr wrap="none" anchor="ctr"/>
              <a:lstStyle/>
              <a:p>
                <a:endParaRPr lang="en-US"/>
              </a:p>
            </p:txBody>
          </p:sp>
          <p:sp>
            <p:nvSpPr>
              <p:cNvPr id="21550" name="Oval 46"/>
              <p:cNvSpPr>
                <a:spLocks noChangeArrowheads="1"/>
              </p:cNvSpPr>
              <p:nvPr/>
            </p:nvSpPr>
            <p:spPr bwMode="auto">
              <a:xfrm rot="848122">
                <a:off x="3691" y="1819"/>
                <a:ext cx="91" cy="227"/>
              </a:xfrm>
              <a:prstGeom prst="ellipse">
                <a:avLst/>
              </a:prstGeom>
              <a:solidFill>
                <a:srgbClr val="FFFF00"/>
              </a:solidFill>
              <a:ln w="9525">
                <a:solidFill>
                  <a:srgbClr val="333333"/>
                </a:solidFill>
                <a:round/>
                <a:headEnd/>
                <a:tailEnd/>
              </a:ln>
              <a:effectLst/>
            </p:spPr>
            <p:txBody>
              <a:bodyPr wrap="none" anchor="ctr"/>
              <a:lstStyle/>
              <a:p>
                <a:endParaRPr lang="en-US"/>
              </a:p>
            </p:txBody>
          </p:sp>
          <p:sp>
            <p:nvSpPr>
              <p:cNvPr id="21551" name="Oval 47"/>
              <p:cNvSpPr>
                <a:spLocks noChangeArrowheads="1"/>
              </p:cNvSpPr>
              <p:nvPr/>
            </p:nvSpPr>
            <p:spPr bwMode="auto">
              <a:xfrm rot="1022545">
                <a:off x="3719" y="1836"/>
                <a:ext cx="91" cy="227"/>
              </a:xfrm>
              <a:prstGeom prst="ellipse">
                <a:avLst/>
              </a:prstGeom>
              <a:solidFill>
                <a:srgbClr val="FFFF00"/>
              </a:solidFill>
              <a:ln w="9525">
                <a:solidFill>
                  <a:srgbClr val="333333"/>
                </a:solidFill>
                <a:round/>
                <a:headEnd/>
                <a:tailEnd/>
              </a:ln>
              <a:effectLst/>
            </p:spPr>
            <p:txBody>
              <a:bodyPr wrap="none" anchor="ctr"/>
              <a:lstStyle/>
              <a:p>
                <a:endParaRPr lang="en-US"/>
              </a:p>
            </p:txBody>
          </p:sp>
        </p:grpSp>
        <p:sp>
          <p:nvSpPr>
            <p:cNvPr id="21552" name="Freeform 48"/>
            <p:cNvSpPr>
              <a:spLocks/>
            </p:cNvSpPr>
            <p:nvPr/>
          </p:nvSpPr>
          <p:spPr bwMode="auto">
            <a:xfrm flipH="1">
              <a:off x="1186" y="2083"/>
              <a:ext cx="230" cy="687"/>
            </a:xfrm>
            <a:custGeom>
              <a:avLst/>
              <a:gdLst/>
              <a:ahLst/>
              <a:cxnLst>
                <a:cxn ang="0">
                  <a:pos x="0" y="1088"/>
                </a:cxn>
                <a:cxn ang="0">
                  <a:pos x="226" y="726"/>
                </a:cxn>
                <a:cxn ang="0">
                  <a:pos x="317" y="363"/>
                </a:cxn>
                <a:cxn ang="0">
                  <a:pos x="317" y="0"/>
                </a:cxn>
              </a:cxnLst>
              <a:rect l="0" t="0" r="r" b="b"/>
              <a:pathLst>
                <a:path w="332" h="1088">
                  <a:moveTo>
                    <a:pt x="0" y="1088"/>
                  </a:moveTo>
                  <a:cubicBezTo>
                    <a:pt x="86" y="967"/>
                    <a:pt x="173" y="847"/>
                    <a:pt x="226" y="726"/>
                  </a:cubicBezTo>
                  <a:cubicBezTo>
                    <a:pt x="279" y="605"/>
                    <a:pt x="302" y="484"/>
                    <a:pt x="317" y="363"/>
                  </a:cubicBezTo>
                  <a:cubicBezTo>
                    <a:pt x="332" y="242"/>
                    <a:pt x="324" y="121"/>
                    <a:pt x="317" y="0"/>
                  </a:cubicBezTo>
                </a:path>
              </a:pathLst>
            </a:custGeom>
            <a:noFill/>
            <a:ln w="57150" cmpd="sng">
              <a:solidFill>
                <a:srgbClr val="333333"/>
              </a:solidFill>
              <a:round/>
              <a:headEnd/>
              <a:tailEnd/>
            </a:ln>
            <a:effectLst/>
          </p:spPr>
          <p:txBody>
            <a:bodyPr/>
            <a:lstStyle/>
            <a:p>
              <a:endParaRPr lang="en-US"/>
            </a:p>
          </p:txBody>
        </p:sp>
        <p:sp>
          <p:nvSpPr>
            <p:cNvPr id="21553" name="Freeform 49"/>
            <p:cNvSpPr>
              <a:spLocks/>
            </p:cNvSpPr>
            <p:nvPr/>
          </p:nvSpPr>
          <p:spPr bwMode="auto">
            <a:xfrm flipH="1">
              <a:off x="949" y="2198"/>
              <a:ext cx="472" cy="573"/>
            </a:xfrm>
            <a:custGeom>
              <a:avLst/>
              <a:gdLst/>
              <a:ahLst/>
              <a:cxnLst>
                <a:cxn ang="0">
                  <a:pos x="0" y="907"/>
                </a:cxn>
                <a:cxn ang="0">
                  <a:pos x="454" y="544"/>
                </a:cxn>
                <a:cxn ang="0">
                  <a:pos x="681" y="0"/>
                </a:cxn>
              </a:cxnLst>
              <a:rect l="0" t="0" r="r" b="b"/>
              <a:pathLst>
                <a:path w="681" h="907">
                  <a:moveTo>
                    <a:pt x="0" y="907"/>
                  </a:moveTo>
                  <a:cubicBezTo>
                    <a:pt x="170" y="801"/>
                    <a:pt x="341" y="695"/>
                    <a:pt x="454" y="544"/>
                  </a:cubicBezTo>
                  <a:cubicBezTo>
                    <a:pt x="567" y="393"/>
                    <a:pt x="643" y="91"/>
                    <a:pt x="681" y="0"/>
                  </a:cubicBezTo>
                </a:path>
              </a:pathLst>
            </a:custGeom>
            <a:noFill/>
            <a:ln w="57150" cmpd="sng">
              <a:solidFill>
                <a:srgbClr val="333333"/>
              </a:solidFill>
              <a:round/>
              <a:headEnd/>
              <a:tailEnd/>
            </a:ln>
            <a:effectLst/>
          </p:spPr>
          <p:txBody>
            <a:bodyPr/>
            <a:lstStyle/>
            <a:p>
              <a:endParaRPr lang="en-US"/>
            </a:p>
          </p:txBody>
        </p:sp>
        <p:sp>
          <p:nvSpPr>
            <p:cNvPr id="21554" name="Oval 50"/>
            <p:cNvSpPr>
              <a:spLocks noChangeArrowheads="1"/>
            </p:cNvSpPr>
            <p:nvPr/>
          </p:nvSpPr>
          <p:spPr bwMode="auto">
            <a:xfrm flipH="1">
              <a:off x="1175" y="1942"/>
              <a:ext cx="63" cy="143"/>
            </a:xfrm>
            <a:prstGeom prst="ellipse">
              <a:avLst/>
            </a:prstGeom>
            <a:solidFill>
              <a:srgbClr val="FFFF00"/>
            </a:solidFill>
            <a:ln w="9525">
              <a:solidFill>
                <a:schemeClr val="tx1"/>
              </a:solidFill>
              <a:round/>
              <a:headEnd/>
              <a:tailEnd/>
            </a:ln>
            <a:effectLst/>
          </p:spPr>
          <p:txBody>
            <a:bodyPr wrap="none" anchor="ctr"/>
            <a:lstStyle/>
            <a:p>
              <a:endParaRPr lang="en-US"/>
            </a:p>
          </p:txBody>
        </p:sp>
        <p:sp>
          <p:nvSpPr>
            <p:cNvPr id="21555" name="Oval 51"/>
            <p:cNvSpPr>
              <a:spLocks noChangeArrowheads="1"/>
            </p:cNvSpPr>
            <p:nvPr/>
          </p:nvSpPr>
          <p:spPr bwMode="auto">
            <a:xfrm rot="21416380" flipH="1">
              <a:off x="1154" y="1944"/>
              <a:ext cx="63" cy="143"/>
            </a:xfrm>
            <a:prstGeom prst="ellipse">
              <a:avLst/>
            </a:prstGeom>
            <a:solidFill>
              <a:srgbClr val="FFFF00"/>
            </a:solidFill>
            <a:ln w="9525">
              <a:solidFill>
                <a:schemeClr val="tx1"/>
              </a:solidFill>
              <a:round/>
              <a:headEnd/>
              <a:tailEnd/>
            </a:ln>
            <a:effectLst/>
          </p:spPr>
          <p:txBody>
            <a:bodyPr wrap="none" anchor="ctr"/>
            <a:lstStyle/>
            <a:p>
              <a:endParaRPr lang="en-US"/>
            </a:p>
          </p:txBody>
        </p:sp>
        <p:sp>
          <p:nvSpPr>
            <p:cNvPr id="21556" name="Oval 52"/>
            <p:cNvSpPr>
              <a:spLocks noChangeArrowheads="1"/>
            </p:cNvSpPr>
            <p:nvPr/>
          </p:nvSpPr>
          <p:spPr bwMode="auto">
            <a:xfrm rot="20751878" flipH="1">
              <a:off x="911" y="2061"/>
              <a:ext cx="63" cy="144"/>
            </a:xfrm>
            <a:prstGeom prst="ellipse">
              <a:avLst/>
            </a:prstGeom>
            <a:solidFill>
              <a:srgbClr val="FFFF00"/>
            </a:solidFill>
            <a:ln w="9525">
              <a:solidFill>
                <a:schemeClr val="tx1"/>
              </a:solidFill>
              <a:round/>
              <a:headEnd/>
              <a:tailEnd/>
            </a:ln>
            <a:effectLst/>
          </p:spPr>
          <p:txBody>
            <a:bodyPr wrap="none" anchor="ctr"/>
            <a:lstStyle/>
            <a:p>
              <a:endParaRPr lang="en-US"/>
            </a:p>
          </p:txBody>
        </p:sp>
        <p:sp>
          <p:nvSpPr>
            <p:cNvPr id="21557" name="Oval 53"/>
            <p:cNvSpPr>
              <a:spLocks noChangeArrowheads="1"/>
            </p:cNvSpPr>
            <p:nvPr/>
          </p:nvSpPr>
          <p:spPr bwMode="auto">
            <a:xfrm rot="20577455" flipH="1">
              <a:off x="892" y="2072"/>
              <a:ext cx="63" cy="144"/>
            </a:xfrm>
            <a:prstGeom prst="ellipse">
              <a:avLst/>
            </a:prstGeom>
            <a:solidFill>
              <a:srgbClr val="FFFF00"/>
            </a:solidFill>
            <a:ln w="9525">
              <a:solidFill>
                <a:schemeClr val="tx1"/>
              </a:solidFill>
              <a:round/>
              <a:headEnd/>
              <a:tailEnd/>
            </a:ln>
            <a:effectLst/>
          </p:spPr>
          <p:txBody>
            <a:bodyPr wrap="none" anchor="ctr"/>
            <a:lstStyle/>
            <a:p>
              <a:endParaRPr lang="en-US"/>
            </a:p>
          </p:txBody>
        </p:sp>
        <p:grpSp>
          <p:nvGrpSpPr>
            <p:cNvPr id="8" name="Group 54"/>
            <p:cNvGrpSpPr>
              <a:grpSpLocks/>
            </p:cNvGrpSpPr>
            <p:nvPr/>
          </p:nvGrpSpPr>
          <p:grpSpPr bwMode="auto">
            <a:xfrm>
              <a:off x="1417" y="2787"/>
              <a:ext cx="305" cy="976"/>
              <a:chOff x="2744" y="2937"/>
              <a:chExt cx="305" cy="976"/>
            </a:xfrm>
          </p:grpSpPr>
          <p:sp>
            <p:nvSpPr>
              <p:cNvPr id="21559" name="Rectangle 55"/>
              <p:cNvSpPr>
                <a:spLocks noChangeArrowheads="1"/>
              </p:cNvSpPr>
              <p:nvPr/>
            </p:nvSpPr>
            <p:spPr bwMode="auto">
              <a:xfrm>
                <a:off x="2843" y="3245"/>
                <a:ext cx="92" cy="668"/>
              </a:xfrm>
              <a:prstGeom prst="rect">
                <a:avLst/>
              </a:prstGeom>
              <a:solidFill>
                <a:srgbClr val="006600"/>
              </a:solidFill>
              <a:ln w="9525">
                <a:solidFill>
                  <a:schemeClr val="tx1"/>
                </a:solidFill>
                <a:miter lim="800000"/>
                <a:headEnd/>
                <a:tailEnd/>
              </a:ln>
              <a:effectLst/>
            </p:spPr>
            <p:txBody>
              <a:bodyPr wrap="none" anchor="ctr"/>
              <a:lstStyle/>
              <a:p>
                <a:endParaRPr lang="en-US"/>
              </a:p>
            </p:txBody>
          </p:sp>
          <p:sp>
            <p:nvSpPr>
              <p:cNvPr id="21560" name="Oval 56"/>
              <p:cNvSpPr>
                <a:spLocks noChangeArrowheads="1"/>
              </p:cNvSpPr>
              <p:nvPr/>
            </p:nvSpPr>
            <p:spPr bwMode="auto">
              <a:xfrm>
                <a:off x="2744" y="2937"/>
                <a:ext cx="305" cy="318"/>
              </a:xfrm>
              <a:prstGeom prst="ellipse">
                <a:avLst/>
              </a:prstGeom>
              <a:solidFill>
                <a:srgbClr val="006600"/>
              </a:solidFill>
              <a:ln w="9525">
                <a:solidFill>
                  <a:schemeClr val="tx1"/>
                </a:solidFill>
                <a:round/>
                <a:headEnd/>
                <a:tailEnd/>
              </a:ln>
              <a:effectLst/>
            </p:spPr>
            <p:txBody>
              <a:bodyPr wrap="none" anchor="ctr"/>
              <a:lstStyle/>
              <a:p>
                <a:endParaRPr lang="en-US"/>
              </a:p>
            </p:txBody>
          </p:sp>
          <p:sp>
            <p:nvSpPr>
              <p:cNvPr id="21561" name="Oval 57"/>
              <p:cNvSpPr>
                <a:spLocks noChangeArrowheads="1"/>
              </p:cNvSpPr>
              <p:nvPr/>
            </p:nvSpPr>
            <p:spPr bwMode="auto">
              <a:xfrm>
                <a:off x="2831" y="3112"/>
                <a:ext cx="117" cy="167"/>
              </a:xfrm>
              <a:prstGeom prst="ellipse">
                <a:avLst/>
              </a:prstGeom>
              <a:solidFill>
                <a:srgbClr val="006600"/>
              </a:solidFill>
              <a:ln w="9525">
                <a:noFill/>
                <a:round/>
                <a:headEnd/>
                <a:tailEnd/>
              </a:ln>
              <a:effectLst/>
            </p:spPr>
            <p:txBody>
              <a:bodyPr wrap="none" anchor="ctr"/>
              <a:lstStyle/>
              <a:p>
                <a:endParaRPr lang="en-US"/>
              </a:p>
            </p:txBody>
          </p:sp>
        </p:grpSp>
        <p:sp>
          <p:nvSpPr>
            <p:cNvPr id="21562" name="AutoShape 58"/>
            <p:cNvSpPr>
              <a:spLocks noChangeArrowheads="1"/>
            </p:cNvSpPr>
            <p:nvPr/>
          </p:nvSpPr>
          <p:spPr bwMode="auto">
            <a:xfrm rot="8933839">
              <a:off x="1672" y="2681"/>
              <a:ext cx="276" cy="491"/>
            </a:xfrm>
            <a:prstGeom prst="moon">
              <a:avLst>
                <a:gd name="adj" fmla="val 50000"/>
              </a:avLst>
            </a:prstGeom>
            <a:solidFill>
              <a:srgbClr val="00CC00"/>
            </a:solidFill>
            <a:ln w="9525">
              <a:solidFill>
                <a:schemeClr val="tx1"/>
              </a:solidFill>
              <a:miter lim="800000"/>
              <a:headEnd/>
              <a:tailEnd/>
            </a:ln>
            <a:effectLst/>
          </p:spPr>
          <p:txBody>
            <a:bodyPr wrap="none" anchor="ctr"/>
            <a:lstStyle/>
            <a:p>
              <a:endParaRPr lang="en-US"/>
            </a:p>
          </p:txBody>
        </p:sp>
        <p:sp>
          <p:nvSpPr>
            <p:cNvPr id="21563" name="AutoShape 59"/>
            <p:cNvSpPr>
              <a:spLocks noChangeArrowheads="1"/>
            </p:cNvSpPr>
            <p:nvPr/>
          </p:nvSpPr>
          <p:spPr bwMode="auto">
            <a:xfrm rot="1485656">
              <a:off x="1194" y="2707"/>
              <a:ext cx="276" cy="490"/>
            </a:xfrm>
            <a:prstGeom prst="moon">
              <a:avLst>
                <a:gd name="adj" fmla="val 50000"/>
              </a:avLst>
            </a:prstGeom>
            <a:solidFill>
              <a:srgbClr val="00CC00"/>
            </a:solidFill>
            <a:ln w="9525">
              <a:solidFill>
                <a:schemeClr val="tx1"/>
              </a:solidFill>
              <a:miter lim="800000"/>
              <a:headEnd/>
              <a:tailEnd/>
            </a:ln>
            <a:effectLst/>
          </p:spPr>
          <p:txBody>
            <a:bodyPr wrap="none" anchor="ctr"/>
            <a:lstStyle/>
            <a:p>
              <a:endParaRPr lang="en-US"/>
            </a:p>
          </p:txBody>
        </p:sp>
      </p:grpSp>
      <p:sp>
        <p:nvSpPr>
          <p:cNvPr id="21514" name="AutoShape 10"/>
          <p:cNvSpPr>
            <a:spLocks noChangeArrowheads="1"/>
          </p:cNvSpPr>
          <p:nvPr/>
        </p:nvSpPr>
        <p:spPr bwMode="auto">
          <a:xfrm>
            <a:off x="3275856" y="3284984"/>
            <a:ext cx="215553" cy="230584"/>
          </a:xfrm>
          <a:prstGeom prst="star8">
            <a:avLst>
              <a:gd name="adj" fmla="val 38250"/>
            </a:avLst>
          </a:prstGeom>
          <a:solidFill>
            <a:srgbClr val="FFFF00"/>
          </a:solidFill>
          <a:ln w="9525">
            <a:solidFill>
              <a:schemeClr val="tx1"/>
            </a:solidFill>
            <a:miter lim="800000"/>
            <a:headEnd/>
            <a:tailEnd/>
          </a:ln>
          <a:effectLst/>
        </p:spPr>
        <p:txBody>
          <a:bodyPr wrap="none" anchor="ctr"/>
          <a:lstStyle/>
          <a:p>
            <a:endParaRPr lang="en-US"/>
          </a:p>
        </p:txBody>
      </p:sp>
      <p:sp>
        <p:nvSpPr>
          <p:cNvPr id="9" name="Rectangle 8"/>
          <p:cNvSpPr/>
          <p:nvPr/>
        </p:nvSpPr>
        <p:spPr>
          <a:xfrm>
            <a:off x="7327141" y="1992370"/>
            <a:ext cx="1816860" cy="2864374"/>
          </a:xfrm>
          <a:prstGeom prst="rect">
            <a:avLst/>
          </a:prstGeom>
        </p:spPr>
        <p:txBody>
          <a:bodyPr wrap="square">
            <a:spAutoFit/>
          </a:bodyPr>
          <a:lstStyle/>
          <a:p>
            <a:pPr>
              <a:lnSpc>
                <a:spcPct val="80000"/>
              </a:lnSpc>
              <a:defRPr/>
            </a:pPr>
            <a:r>
              <a:rPr lang="en-GB" sz="2800" dirty="0"/>
              <a:t>Self-pollination is not desirable as it reduces genetic variation</a:t>
            </a:r>
          </a:p>
        </p:txBody>
      </p:sp>
    </p:spTree>
    <p:extLst>
      <p:ext uri="{BB962C8B-B14F-4D97-AF65-F5344CB8AC3E}">
        <p14:creationId xmlns:p14="http://schemas.microsoft.com/office/powerpoint/2010/main" val="5534922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8.05556E-6 7.77778E-6 C 0.01441 -0.03819 0.004 -0.11782 0.00417 -0.13333 C 0.00244 -0.14027 0.00487 -0.14722 0.00626 -0.15416 C 0.00834 -0.16388 0.00834 -0.17337 0.01251 -0.18194 C 0.01372 -0.18842 0.01355 -0.19074 0.01771 -0.19444 C 0.01928 -0.20069 0.0231 -0.20624 0.02709 -0.20972 C 0.02778 -0.21111 0.0283 -0.21273 0.02917 -0.21388 C 0.03004 -0.21504 0.03143 -0.21527 0.0323 -0.21666 C 0.03525 -0.22152 0.03316 -0.22291 0.03855 -0.22777 C 0.04549 -0.24166 0.04237 -0.2368 0.05105 -0.24444 C 0.05608 -0.25439 0.05504 -0.25208 0.06251 -0.25694 C 0.06285 -0.25879 0.06268 -0.26111 0.06355 -0.26249 C 0.06424 -0.26365 0.06563 -0.26319 0.06667 -0.26388 C 0.07049 -0.26643 0.07431 -0.26828 0.07813 -0.27083 C 0.09445 -0.26967 0.09862 -0.27152 0.11042 -0.26111 C 0.11285 -0.25648 0.11355 -0.25277 0.11459 -0.24722 C 0.1132 -0.16249 0.11355 -0.20462 0.11355 -0.12083 " pathEditMode="relative" ptsTypes="ffffffffffffffffA">
                                      <p:cBhvr>
                                        <p:cTn id="6" dur="3000" fill="hold"/>
                                        <p:tgtEl>
                                          <p:spTgt spid="2151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defRPr/>
            </a:pPr>
            <a:r>
              <a:rPr lang="en-GB" sz="2800" smtClean="0"/>
              <a:t>Flowers will prevent self-pollination by either</a:t>
            </a:r>
            <a:br>
              <a:rPr lang="en-GB" sz="2800" smtClean="0"/>
            </a:br>
            <a:r>
              <a:rPr lang="en-GB" sz="2800" smtClean="0"/>
              <a:t> having stigma above stamen or…</a:t>
            </a:r>
          </a:p>
        </p:txBody>
      </p:sp>
      <p:grpSp>
        <p:nvGrpSpPr>
          <p:cNvPr id="50179" name="Group 493"/>
          <p:cNvGrpSpPr>
            <a:grpSpLocks/>
          </p:cNvGrpSpPr>
          <p:nvPr/>
        </p:nvGrpSpPr>
        <p:grpSpPr bwMode="auto">
          <a:xfrm>
            <a:off x="2484438" y="1773238"/>
            <a:ext cx="4248150" cy="3840162"/>
            <a:chOff x="249" y="1344"/>
            <a:chExt cx="2676" cy="2419"/>
          </a:xfrm>
        </p:grpSpPr>
        <p:sp>
          <p:nvSpPr>
            <p:cNvPr id="16822" name="AutoShape 438"/>
            <p:cNvSpPr>
              <a:spLocks noChangeArrowheads="1"/>
            </p:cNvSpPr>
            <p:nvPr/>
          </p:nvSpPr>
          <p:spPr bwMode="auto">
            <a:xfrm rot="-159402">
              <a:off x="878" y="1344"/>
              <a:ext cx="1456" cy="1435"/>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9999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16823" name="AutoShape 439"/>
            <p:cNvSpPr>
              <a:spLocks noChangeArrowheads="1"/>
            </p:cNvSpPr>
            <p:nvPr/>
          </p:nvSpPr>
          <p:spPr bwMode="auto">
            <a:xfrm rot="7761465">
              <a:off x="1750" y="2584"/>
              <a:ext cx="265" cy="511"/>
            </a:xfrm>
            <a:prstGeom prst="moon">
              <a:avLst>
                <a:gd name="adj" fmla="val 50000"/>
              </a:avLst>
            </a:prstGeom>
            <a:solidFill>
              <a:srgbClr val="00CC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16824" name="AutoShape 440"/>
            <p:cNvSpPr>
              <a:spLocks noChangeArrowheads="1"/>
            </p:cNvSpPr>
            <p:nvPr/>
          </p:nvSpPr>
          <p:spPr bwMode="auto">
            <a:xfrm rot="4113339">
              <a:off x="1515" y="1684"/>
              <a:ext cx="1322" cy="1495"/>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9999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16825" name="AutoShape 441"/>
            <p:cNvSpPr>
              <a:spLocks noChangeArrowheads="1"/>
            </p:cNvSpPr>
            <p:nvPr/>
          </p:nvSpPr>
          <p:spPr bwMode="auto">
            <a:xfrm rot="17818711">
              <a:off x="334" y="1676"/>
              <a:ext cx="1322" cy="1495"/>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9999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16826" name="Oval 442"/>
            <p:cNvSpPr>
              <a:spLocks noChangeArrowheads="1"/>
            </p:cNvSpPr>
            <p:nvPr/>
          </p:nvSpPr>
          <p:spPr bwMode="auto">
            <a:xfrm>
              <a:off x="1351" y="2291"/>
              <a:ext cx="433" cy="529"/>
            </a:xfrm>
            <a:prstGeom prst="ellipse">
              <a:avLst/>
            </a:pr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16827" name="Rectangle 443"/>
            <p:cNvSpPr>
              <a:spLocks noChangeArrowheads="1"/>
            </p:cNvSpPr>
            <p:nvPr/>
          </p:nvSpPr>
          <p:spPr bwMode="auto">
            <a:xfrm>
              <a:off x="1508" y="1581"/>
              <a:ext cx="109" cy="71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16828" name="AutoShape 444"/>
            <p:cNvSpPr>
              <a:spLocks noChangeArrowheads="1"/>
            </p:cNvSpPr>
            <p:nvPr/>
          </p:nvSpPr>
          <p:spPr bwMode="auto">
            <a:xfrm rot="2796774">
              <a:off x="1395" y="1513"/>
              <a:ext cx="113" cy="197"/>
            </a:xfrm>
            <a:prstGeom prst="moon">
              <a:avLst>
                <a:gd name="adj" fmla="val 50000"/>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16829" name="AutoShape 445"/>
            <p:cNvSpPr>
              <a:spLocks noChangeArrowheads="1"/>
            </p:cNvSpPr>
            <p:nvPr/>
          </p:nvSpPr>
          <p:spPr bwMode="auto">
            <a:xfrm rot="7990016">
              <a:off x="1620" y="1511"/>
              <a:ext cx="113" cy="197"/>
            </a:xfrm>
            <a:prstGeom prst="moon">
              <a:avLst>
                <a:gd name="adj" fmla="val 50000"/>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16830" name="Rectangle 446"/>
            <p:cNvSpPr>
              <a:spLocks noChangeArrowheads="1"/>
            </p:cNvSpPr>
            <p:nvPr/>
          </p:nvSpPr>
          <p:spPr bwMode="auto">
            <a:xfrm rot="16200000">
              <a:off x="1510" y="2365"/>
              <a:ext cx="76" cy="79"/>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16831" name="Rectangle 447"/>
            <p:cNvSpPr>
              <a:spLocks noChangeArrowheads="1"/>
            </p:cNvSpPr>
            <p:nvPr/>
          </p:nvSpPr>
          <p:spPr bwMode="auto">
            <a:xfrm rot="5400000">
              <a:off x="1506" y="2260"/>
              <a:ext cx="114" cy="102"/>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16832" name="AutoShape 448"/>
            <p:cNvSpPr>
              <a:spLocks noChangeArrowheads="1"/>
            </p:cNvSpPr>
            <p:nvPr/>
          </p:nvSpPr>
          <p:spPr bwMode="auto">
            <a:xfrm rot="861338">
              <a:off x="1813" y="1503"/>
              <a:ext cx="274" cy="918"/>
            </a:xfrm>
            <a:prstGeom prst="roundRect">
              <a:avLst>
                <a:gd name="adj" fmla="val 16667"/>
              </a:avLst>
            </a:prstGeom>
            <a:solidFill>
              <a:srgbClr val="9999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16833" name="AutoShape 449"/>
            <p:cNvSpPr>
              <a:spLocks noChangeArrowheads="1"/>
            </p:cNvSpPr>
            <p:nvPr/>
          </p:nvSpPr>
          <p:spPr bwMode="auto">
            <a:xfrm rot="-952189">
              <a:off x="1041" y="1468"/>
              <a:ext cx="287" cy="940"/>
            </a:xfrm>
            <a:prstGeom prst="roundRect">
              <a:avLst>
                <a:gd name="adj" fmla="val 16667"/>
              </a:avLst>
            </a:prstGeom>
            <a:solidFill>
              <a:srgbClr val="9999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16834" name="Oval 450"/>
            <p:cNvSpPr>
              <a:spLocks noChangeArrowheads="1"/>
            </p:cNvSpPr>
            <p:nvPr/>
          </p:nvSpPr>
          <p:spPr bwMode="auto">
            <a:xfrm>
              <a:off x="1430" y="2367"/>
              <a:ext cx="276" cy="453"/>
            </a:xfrm>
            <a:prstGeom prst="ellipse">
              <a:avLst/>
            </a:prstGeom>
            <a:solidFill>
              <a:srgbClr val="CCFF66"/>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16839" name="Rectangle 455"/>
            <p:cNvSpPr>
              <a:spLocks noChangeArrowheads="1"/>
            </p:cNvSpPr>
            <p:nvPr/>
          </p:nvSpPr>
          <p:spPr bwMode="auto">
            <a:xfrm>
              <a:off x="1548" y="2329"/>
              <a:ext cx="39" cy="454"/>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16840" name="Rectangle 456"/>
            <p:cNvSpPr>
              <a:spLocks noChangeArrowheads="1"/>
            </p:cNvSpPr>
            <p:nvPr/>
          </p:nvSpPr>
          <p:spPr bwMode="auto">
            <a:xfrm>
              <a:off x="1515" y="2291"/>
              <a:ext cx="96" cy="76"/>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nvGrpSpPr>
            <p:cNvPr id="50195" name="Group 457"/>
            <p:cNvGrpSpPr>
              <a:grpSpLocks/>
            </p:cNvGrpSpPr>
            <p:nvPr/>
          </p:nvGrpSpPr>
          <p:grpSpPr bwMode="auto">
            <a:xfrm>
              <a:off x="1587" y="2589"/>
              <a:ext cx="87" cy="114"/>
              <a:chOff x="2018" y="2790"/>
              <a:chExt cx="100" cy="136"/>
            </a:xfrm>
          </p:grpSpPr>
          <p:sp>
            <p:nvSpPr>
              <p:cNvPr id="16842" name="Rectangle 458"/>
              <p:cNvSpPr>
                <a:spLocks noChangeArrowheads="1"/>
              </p:cNvSpPr>
              <p:nvPr/>
            </p:nvSpPr>
            <p:spPr bwMode="auto">
              <a:xfrm>
                <a:off x="2018" y="2840"/>
                <a:ext cx="46" cy="45"/>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16843" name="Oval 459"/>
              <p:cNvSpPr>
                <a:spLocks noChangeArrowheads="1"/>
              </p:cNvSpPr>
              <p:nvPr/>
            </p:nvSpPr>
            <p:spPr bwMode="auto">
              <a:xfrm>
                <a:off x="2055" y="2790"/>
                <a:ext cx="63" cy="136"/>
              </a:xfrm>
              <a:prstGeom prst="ellipse">
                <a:avLst/>
              </a:pr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grpSp>
          <p:nvGrpSpPr>
            <p:cNvPr id="50196" name="Group 460"/>
            <p:cNvGrpSpPr>
              <a:grpSpLocks/>
            </p:cNvGrpSpPr>
            <p:nvPr/>
          </p:nvGrpSpPr>
          <p:grpSpPr bwMode="auto">
            <a:xfrm>
              <a:off x="1466" y="2591"/>
              <a:ext cx="82" cy="113"/>
              <a:chOff x="1878" y="2792"/>
              <a:chExt cx="95" cy="136"/>
            </a:xfrm>
          </p:grpSpPr>
          <p:sp>
            <p:nvSpPr>
              <p:cNvPr id="16845" name="Rectangle 461"/>
              <p:cNvSpPr>
                <a:spLocks noChangeArrowheads="1"/>
              </p:cNvSpPr>
              <p:nvPr/>
            </p:nvSpPr>
            <p:spPr bwMode="auto">
              <a:xfrm>
                <a:off x="1927" y="2837"/>
                <a:ext cx="46" cy="46"/>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16846" name="Oval 462"/>
              <p:cNvSpPr>
                <a:spLocks noChangeArrowheads="1"/>
              </p:cNvSpPr>
              <p:nvPr/>
            </p:nvSpPr>
            <p:spPr bwMode="auto">
              <a:xfrm>
                <a:off x="1878" y="2792"/>
                <a:ext cx="63" cy="136"/>
              </a:xfrm>
              <a:prstGeom prst="ellipse">
                <a:avLst/>
              </a:pr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grpSp>
          <p:nvGrpSpPr>
            <p:cNvPr id="50197" name="Group 463"/>
            <p:cNvGrpSpPr>
              <a:grpSpLocks/>
            </p:cNvGrpSpPr>
            <p:nvPr/>
          </p:nvGrpSpPr>
          <p:grpSpPr bwMode="auto">
            <a:xfrm>
              <a:off x="1464" y="2464"/>
              <a:ext cx="82" cy="113"/>
              <a:chOff x="1878" y="2792"/>
              <a:chExt cx="95" cy="136"/>
            </a:xfrm>
          </p:grpSpPr>
          <p:sp>
            <p:nvSpPr>
              <p:cNvPr id="16848" name="Rectangle 464"/>
              <p:cNvSpPr>
                <a:spLocks noChangeArrowheads="1"/>
              </p:cNvSpPr>
              <p:nvPr/>
            </p:nvSpPr>
            <p:spPr bwMode="auto">
              <a:xfrm>
                <a:off x="1927" y="2837"/>
                <a:ext cx="46" cy="46"/>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16849" name="Oval 465"/>
              <p:cNvSpPr>
                <a:spLocks noChangeArrowheads="1"/>
              </p:cNvSpPr>
              <p:nvPr/>
            </p:nvSpPr>
            <p:spPr bwMode="auto">
              <a:xfrm>
                <a:off x="1878" y="2792"/>
                <a:ext cx="63" cy="136"/>
              </a:xfrm>
              <a:prstGeom prst="ellipse">
                <a:avLst/>
              </a:pr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grpSp>
          <p:nvGrpSpPr>
            <p:cNvPr id="50198" name="Group 466"/>
            <p:cNvGrpSpPr>
              <a:grpSpLocks/>
            </p:cNvGrpSpPr>
            <p:nvPr/>
          </p:nvGrpSpPr>
          <p:grpSpPr bwMode="auto">
            <a:xfrm>
              <a:off x="1588" y="2458"/>
              <a:ext cx="87" cy="113"/>
              <a:chOff x="2018" y="2790"/>
              <a:chExt cx="100" cy="136"/>
            </a:xfrm>
          </p:grpSpPr>
          <p:sp>
            <p:nvSpPr>
              <p:cNvPr id="16851" name="Rectangle 467"/>
              <p:cNvSpPr>
                <a:spLocks noChangeArrowheads="1"/>
              </p:cNvSpPr>
              <p:nvPr/>
            </p:nvSpPr>
            <p:spPr bwMode="auto">
              <a:xfrm>
                <a:off x="2018" y="2841"/>
                <a:ext cx="46" cy="46"/>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16852" name="Oval 468"/>
              <p:cNvSpPr>
                <a:spLocks noChangeArrowheads="1"/>
              </p:cNvSpPr>
              <p:nvPr/>
            </p:nvSpPr>
            <p:spPr bwMode="auto">
              <a:xfrm>
                <a:off x="2055" y="2790"/>
                <a:ext cx="63" cy="136"/>
              </a:xfrm>
              <a:prstGeom prst="ellipse">
                <a:avLst/>
              </a:pr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grpSp>
          <p:nvGrpSpPr>
            <p:cNvPr id="50199" name="Group 469"/>
            <p:cNvGrpSpPr>
              <a:grpSpLocks/>
            </p:cNvGrpSpPr>
            <p:nvPr/>
          </p:nvGrpSpPr>
          <p:grpSpPr bwMode="auto">
            <a:xfrm>
              <a:off x="1718" y="1942"/>
              <a:ext cx="529" cy="829"/>
              <a:chOff x="3046" y="1630"/>
              <a:chExt cx="764" cy="1312"/>
            </a:xfrm>
          </p:grpSpPr>
          <p:sp>
            <p:nvSpPr>
              <p:cNvPr id="16854" name="Freeform 470"/>
              <p:cNvSpPr>
                <a:spLocks/>
              </p:cNvSpPr>
              <p:nvPr/>
            </p:nvSpPr>
            <p:spPr bwMode="auto">
              <a:xfrm>
                <a:off x="3053" y="1853"/>
                <a:ext cx="332" cy="1087"/>
              </a:xfrm>
              <a:custGeom>
                <a:avLst/>
                <a:gdLst>
                  <a:gd name="T0" fmla="*/ 0 w 332"/>
                  <a:gd name="T1" fmla="*/ 1088 h 1088"/>
                  <a:gd name="T2" fmla="*/ 226 w 332"/>
                  <a:gd name="T3" fmla="*/ 726 h 1088"/>
                  <a:gd name="T4" fmla="*/ 317 w 332"/>
                  <a:gd name="T5" fmla="*/ 363 h 1088"/>
                  <a:gd name="T6" fmla="*/ 317 w 332"/>
                  <a:gd name="T7" fmla="*/ 0 h 1088"/>
                </a:gdLst>
                <a:ahLst/>
                <a:cxnLst>
                  <a:cxn ang="0">
                    <a:pos x="T0" y="T1"/>
                  </a:cxn>
                  <a:cxn ang="0">
                    <a:pos x="T2" y="T3"/>
                  </a:cxn>
                  <a:cxn ang="0">
                    <a:pos x="T4" y="T5"/>
                  </a:cxn>
                  <a:cxn ang="0">
                    <a:pos x="T6" y="T7"/>
                  </a:cxn>
                </a:cxnLst>
                <a:rect l="0" t="0" r="r" b="b"/>
                <a:pathLst>
                  <a:path w="332" h="1088">
                    <a:moveTo>
                      <a:pt x="0" y="1088"/>
                    </a:moveTo>
                    <a:cubicBezTo>
                      <a:pt x="86" y="967"/>
                      <a:pt x="173" y="847"/>
                      <a:pt x="226" y="726"/>
                    </a:cubicBezTo>
                    <a:cubicBezTo>
                      <a:pt x="279" y="605"/>
                      <a:pt x="302" y="484"/>
                      <a:pt x="317" y="363"/>
                    </a:cubicBezTo>
                    <a:cubicBezTo>
                      <a:pt x="332" y="242"/>
                      <a:pt x="324" y="121"/>
                      <a:pt x="317" y="0"/>
                    </a:cubicBezTo>
                  </a:path>
                </a:pathLst>
              </a:custGeom>
              <a:noFill/>
              <a:ln w="57150" cmpd="sng">
                <a:solidFill>
                  <a:srgbClr val="3333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16855" name="Freeform 471"/>
              <p:cNvSpPr>
                <a:spLocks/>
              </p:cNvSpPr>
              <p:nvPr/>
            </p:nvSpPr>
            <p:spPr bwMode="auto">
              <a:xfrm>
                <a:off x="3046" y="2035"/>
                <a:ext cx="682" cy="907"/>
              </a:xfrm>
              <a:custGeom>
                <a:avLst/>
                <a:gdLst>
                  <a:gd name="T0" fmla="*/ 0 w 681"/>
                  <a:gd name="T1" fmla="*/ 907 h 907"/>
                  <a:gd name="T2" fmla="*/ 454 w 681"/>
                  <a:gd name="T3" fmla="*/ 544 h 907"/>
                  <a:gd name="T4" fmla="*/ 681 w 681"/>
                  <a:gd name="T5" fmla="*/ 0 h 907"/>
                </a:gdLst>
                <a:ahLst/>
                <a:cxnLst>
                  <a:cxn ang="0">
                    <a:pos x="T0" y="T1"/>
                  </a:cxn>
                  <a:cxn ang="0">
                    <a:pos x="T2" y="T3"/>
                  </a:cxn>
                  <a:cxn ang="0">
                    <a:pos x="T4" y="T5"/>
                  </a:cxn>
                </a:cxnLst>
                <a:rect l="0" t="0" r="r" b="b"/>
                <a:pathLst>
                  <a:path w="681" h="907">
                    <a:moveTo>
                      <a:pt x="0" y="907"/>
                    </a:moveTo>
                    <a:cubicBezTo>
                      <a:pt x="170" y="801"/>
                      <a:pt x="341" y="695"/>
                      <a:pt x="454" y="544"/>
                    </a:cubicBezTo>
                    <a:cubicBezTo>
                      <a:pt x="567" y="393"/>
                      <a:pt x="643" y="91"/>
                      <a:pt x="681" y="0"/>
                    </a:cubicBezTo>
                  </a:path>
                </a:pathLst>
              </a:custGeom>
              <a:noFill/>
              <a:ln w="57150" cmpd="sng">
                <a:solidFill>
                  <a:srgbClr val="3333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16856" name="Oval 472"/>
              <p:cNvSpPr>
                <a:spLocks noChangeArrowheads="1"/>
              </p:cNvSpPr>
              <p:nvPr/>
            </p:nvSpPr>
            <p:spPr bwMode="auto">
              <a:xfrm>
                <a:off x="3310" y="1630"/>
                <a:ext cx="91" cy="226"/>
              </a:xfrm>
              <a:prstGeom prst="ellipse">
                <a:avLst/>
              </a:prstGeom>
              <a:solidFill>
                <a:srgbClr val="FFFF00"/>
              </a:solidFill>
              <a:ln w="9525">
                <a:solidFill>
                  <a:srgbClr val="333333"/>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16857" name="Oval 473"/>
              <p:cNvSpPr>
                <a:spLocks noChangeArrowheads="1"/>
              </p:cNvSpPr>
              <p:nvPr/>
            </p:nvSpPr>
            <p:spPr bwMode="auto">
              <a:xfrm rot="183620">
                <a:off x="3341" y="1633"/>
                <a:ext cx="91" cy="226"/>
              </a:xfrm>
              <a:prstGeom prst="ellipse">
                <a:avLst/>
              </a:prstGeom>
              <a:solidFill>
                <a:srgbClr val="FFFF00"/>
              </a:solidFill>
              <a:ln w="9525">
                <a:solidFill>
                  <a:srgbClr val="333333"/>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16858" name="Oval 474"/>
              <p:cNvSpPr>
                <a:spLocks noChangeArrowheads="1"/>
              </p:cNvSpPr>
              <p:nvPr/>
            </p:nvSpPr>
            <p:spPr bwMode="auto">
              <a:xfrm rot="848122">
                <a:off x="3692" y="1818"/>
                <a:ext cx="91" cy="228"/>
              </a:xfrm>
              <a:prstGeom prst="ellipse">
                <a:avLst/>
              </a:prstGeom>
              <a:solidFill>
                <a:srgbClr val="FFFF00"/>
              </a:solidFill>
              <a:ln w="9525">
                <a:solidFill>
                  <a:srgbClr val="333333"/>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16859" name="Oval 475"/>
              <p:cNvSpPr>
                <a:spLocks noChangeArrowheads="1"/>
              </p:cNvSpPr>
              <p:nvPr/>
            </p:nvSpPr>
            <p:spPr bwMode="auto">
              <a:xfrm rot="1022545">
                <a:off x="3719" y="1836"/>
                <a:ext cx="91" cy="228"/>
              </a:xfrm>
              <a:prstGeom prst="ellipse">
                <a:avLst/>
              </a:prstGeom>
              <a:solidFill>
                <a:srgbClr val="FFFF00"/>
              </a:solidFill>
              <a:ln w="9525">
                <a:solidFill>
                  <a:srgbClr val="333333"/>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sp>
          <p:nvSpPr>
            <p:cNvPr id="16861" name="Freeform 477"/>
            <p:cNvSpPr>
              <a:spLocks/>
            </p:cNvSpPr>
            <p:nvPr/>
          </p:nvSpPr>
          <p:spPr bwMode="auto">
            <a:xfrm flipH="1">
              <a:off x="1186" y="2083"/>
              <a:ext cx="230" cy="687"/>
            </a:xfrm>
            <a:custGeom>
              <a:avLst/>
              <a:gdLst>
                <a:gd name="T0" fmla="*/ 0 w 332"/>
                <a:gd name="T1" fmla="*/ 1088 h 1088"/>
                <a:gd name="T2" fmla="*/ 226 w 332"/>
                <a:gd name="T3" fmla="*/ 726 h 1088"/>
                <a:gd name="T4" fmla="*/ 317 w 332"/>
                <a:gd name="T5" fmla="*/ 363 h 1088"/>
                <a:gd name="T6" fmla="*/ 317 w 332"/>
                <a:gd name="T7" fmla="*/ 0 h 1088"/>
              </a:gdLst>
              <a:ahLst/>
              <a:cxnLst>
                <a:cxn ang="0">
                  <a:pos x="T0" y="T1"/>
                </a:cxn>
                <a:cxn ang="0">
                  <a:pos x="T2" y="T3"/>
                </a:cxn>
                <a:cxn ang="0">
                  <a:pos x="T4" y="T5"/>
                </a:cxn>
                <a:cxn ang="0">
                  <a:pos x="T6" y="T7"/>
                </a:cxn>
              </a:cxnLst>
              <a:rect l="0" t="0" r="r" b="b"/>
              <a:pathLst>
                <a:path w="332" h="1088">
                  <a:moveTo>
                    <a:pt x="0" y="1088"/>
                  </a:moveTo>
                  <a:cubicBezTo>
                    <a:pt x="86" y="967"/>
                    <a:pt x="173" y="847"/>
                    <a:pt x="226" y="726"/>
                  </a:cubicBezTo>
                  <a:cubicBezTo>
                    <a:pt x="279" y="605"/>
                    <a:pt x="302" y="484"/>
                    <a:pt x="317" y="363"/>
                  </a:cubicBezTo>
                  <a:cubicBezTo>
                    <a:pt x="332" y="242"/>
                    <a:pt x="324" y="121"/>
                    <a:pt x="317" y="0"/>
                  </a:cubicBezTo>
                </a:path>
              </a:pathLst>
            </a:custGeom>
            <a:noFill/>
            <a:ln w="57150" cmpd="sng">
              <a:solidFill>
                <a:srgbClr val="3333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16862" name="Freeform 478"/>
            <p:cNvSpPr>
              <a:spLocks/>
            </p:cNvSpPr>
            <p:nvPr/>
          </p:nvSpPr>
          <p:spPr bwMode="auto">
            <a:xfrm flipH="1">
              <a:off x="949" y="2198"/>
              <a:ext cx="472" cy="573"/>
            </a:xfrm>
            <a:custGeom>
              <a:avLst/>
              <a:gdLst>
                <a:gd name="T0" fmla="*/ 0 w 681"/>
                <a:gd name="T1" fmla="*/ 907 h 907"/>
                <a:gd name="T2" fmla="*/ 454 w 681"/>
                <a:gd name="T3" fmla="*/ 544 h 907"/>
                <a:gd name="T4" fmla="*/ 681 w 681"/>
                <a:gd name="T5" fmla="*/ 0 h 907"/>
              </a:gdLst>
              <a:ahLst/>
              <a:cxnLst>
                <a:cxn ang="0">
                  <a:pos x="T0" y="T1"/>
                </a:cxn>
                <a:cxn ang="0">
                  <a:pos x="T2" y="T3"/>
                </a:cxn>
                <a:cxn ang="0">
                  <a:pos x="T4" y="T5"/>
                </a:cxn>
              </a:cxnLst>
              <a:rect l="0" t="0" r="r" b="b"/>
              <a:pathLst>
                <a:path w="681" h="907">
                  <a:moveTo>
                    <a:pt x="0" y="907"/>
                  </a:moveTo>
                  <a:cubicBezTo>
                    <a:pt x="170" y="801"/>
                    <a:pt x="341" y="695"/>
                    <a:pt x="454" y="544"/>
                  </a:cubicBezTo>
                  <a:cubicBezTo>
                    <a:pt x="567" y="393"/>
                    <a:pt x="643" y="91"/>
                    <a:pt x="681" y="0"/>
                  </a:cubicBezTo>
                </a:path>
              </a:pathLst>
            </a:custGeom>
            <a:noFill/>
            <a:ln w="57150" cmpd="sng">
              <a:solidFill>
                <a:srgbClr val="3333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16863" name="Oval 479"/>
            <p:cNvSpPr>
              <a:spLocks noChangeArrowheads="1"/>
            </p:cNvSpPr>
            <p:nvPr/>
          </p:nvSpPr>
          <p:spPr bwMode="auto">
            <a:xfrm flipH="1">
              <a:off x="1175" y="1942"/>
              <a:ext cx="63" cy="14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16864" name="Oval 480"/>
            <p:cNvSpPr>
              <a:spLocks noChangeArrowheads="1"/>
            </p:cNvSpPr>
            <p:nvPr/>
          </p:nvSpPr>
          <p:spPr bwMode="auto">
            <a:xfrm rot="21416380" flipH="1">
              <a:off x="1154" y="1944"/>
              <a:ext cx="63" cy="143"/>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16865" name="Oval 481"/>
            <p:cNvSpPr>
              <a:spLocks noChangeArrowheads="1"/>
            </p:cNvSpPr>
            <p:nvPr/>
          </p:nvSpPr>
          <p:spPr bwMode="auto">
            <a:xfrm rot="20751878" flipH="1">
              <a:off x="911" y="2061"/>
              <a:ext cx="63" cy="144"/>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16866" name="Oval 482"/>
            <p:cNvSpPr>
              <a:spLocks noChangeArrowheads="1"/>
            </p:cNvSpPr>
            <p:nvPr/>
          </p:nvSpPr>
          <p:spPr bwMode="auto">
            <a:xfrm rot="20577455" flipH="1">
              <a:off x="892" y="2072"/>
              <a:ext cx="63" cy="144"/>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nvGrpSpPr>
            <p:cNvPr id="50206" name="Group 489"/>
            <p:cNvGrpSpPr>
              <a:grpSpLocks/>
            </p:cNvGrpSpPr>
            <p:nvPr/>
          </p:nvGrpSpPr>
          <p:grpSpPr bwMode="auto">
            <a:xfrm>
              <a:off x="1417" y="2787"/>
              <a:ext cx="305" cy="976"/>
              <a:chOff x="2744" y="2937"/>
              <a:chExt cx="305" cy="976"/>
            </a:xfrm>
          </p:grpSpPr>
          <p:sp>
            <p:nvSpPr>
              <p:cNvPr id="16874" name="Rectangle 490"/>
              <p:cNvSpPr>
                <a:spLocks noChangeArrowheads="1"/>
              </p:cNvSpPr>
              <p:nvPr/>
            </p:nvSpPr>
            <p:spPr bwMode="auto">
              <a:xfrm>
                <a:off x="2843" y="3245"/>
                <a:ext cx="92" cy="668"/>
              </a:xfrm>
              <a:prstGeom prst="rect">
                <a:avLst/>
              </a:prstGeom>
              <a:solidFill>
                <a:srgbClr val="0066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16875" name="Oval 491"/>
              <p:cNvSpPr>
                <a:spLocks noChangeArrowheads="1"/>
              </p:cNvSpPr>
              <p:nvPr/>
            </p:nvSpPr>
            <p:spPr bwMode="auto">
              <a:xfrm>
                <a:off x="2744" y="2937"/>
                <a:ext cx="305" cy="318"/>
              </a:xfrm>
              <a:prstGeom prst="ellipse">
                <a:avLst/>
              </a:prstGeom>
              <a:solidFill>
                <a:srgbClr val="0066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16876" name="Oval 492"/>
              <p:cNvSpPr>
                <a:spLocks noChangeArrowheads="1"/>
              </p:cNvSpPr>
              <p:nvPr/>
            </p:nvSpPr>
            <p:spPr bwMode="auto">
              <a:xfrm>
                <a:off x="2831" y="3112"/>
                <a:ext cx="117" cy="167"/>
              </a:xfrm>
              <a:prstGeom prst="ellipse">
                <a:avLst/>
              </a:prstGeom>
              <a:solidFill>
                <a:srgbClr val="0066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sp>
          <p:nvSpPr>
            <p:cNvPr id="16867" name="AutoShape 483"/>
            <p:cNvSpPr>
              <a:spLocks noChangeArrowheads="1"/>
            </p:cNvSpPr>
            <p:nvPr/>
          </p:nvSpPr>
          <p:spPr bwMode="auto">
            <a:xfrm rot="8933839">
              <a:off x="1672" y="2681"/>
              <a:ext cx="276" cy="491"/>
            </a:xfrm>
            <a:prstGeom prst="moon">
              <a:avLst>
                <a:gd name="adj" fmla="val 50000"/>
              </a:avLst>
            </a:prstGeom>
            <a:solidFill>
              <a:srgbClr val="00CC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16868" name="AutoShape 484"/>
            <p:cNvSpPr>
              <a:spLocks noChangeArrowheads="1"/>
            </p:cNvSpPr>
            <p:nvPr/>
          </p:nvSpPr>
          <p:spPr bwMode="auto">
            <a:xfrm rot="1485656">
              <a:off x="1194" y="2707"/>
              <a:ext cx="276" cy="490"/>
            </a:xfrm>
            <a:prstGeom prst="moon">
              <a:avLst>
                <a:gd name="adj" fmla="val 50000"/>
              </a:avLst>
            </a:prstGeom>
            <a:solidFill>
              <a:srgbClr val="00CC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spTree>
    <p:extLst>
      <p:ext uri="{BB962C8B-B14F-4D97-AF65-F5344CB8AC3E}">
        <p14:creationId xmlns:p14="http://schemas.microsoft.com/office/powerpoint/2010/main" val="2532058767"/>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defRPr/>
            </a:pPr>
            <a:r>
              <a:rPr lang="en-GB" sz="2800" smtClean="0"/>
              <a:t>…by having stamen and stigma mature at different times.</a:t>
            </a:r>
          </a:p>
        </p:txBody>
      </p:sp>
      <p:grpSp>
        <p:nvGrpSpPr>
          <p:cNvPr id="52227" name="Group 214"/>
          <p:cNvGrpSpPr>
            <a:grpSpLocks/>
          </p:cNvGrpSpPr>
          <p:nvPr/>
        </p:nvGrpSpPr>
        <p:grpSpPr bwMode="auto">
          <a:xfrm>
            <a:off x="463550" y="1628775"/>
            <a:ext cx="8281988" cy="3600450"/>
            <a:chOff x="294" y="1026"/>
            <a:chExt cx="5217" cy="2268"/>
          </a:xfrm>
        </p:grpSpPr>
        <p:sp>
          <p:nvSpPr>
            <p:cNvPr id="45271" name="AutoShape 215"/>
            <p:cNvSpPr>
              <a:spLocks noChangeArrowheads="1"/>
            </p:cNvSpPr>
            <p:nvPr/>
          </p:nvSpPr>
          <p:spPr bwMode="auto">
            <a:xfrm rot="7761465">
              <a:off x="4442" y="2315"/>
              <a:ext cx="262" cy="459"/>
            </a:xfrm>
            <a:prstGeom prst="moon">
              <a:avLst>
                <a:gd name="adj" fmla="val 50000"/>
              </a:avLst>
            </a:prstGeom>
            <a:solidFill>
              <a:srgbClr val="0066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272" name="AutoShape 216"/>
            <p:cNvSpPr>
              <a:spLocks noChangeArrowheads="1"/>
            </p:cNvSpPr>
            <p:nvPr/>
          </p:nvSpPr>
          <p:spPr bwMode="auto">
            <a:xfrm rot="-159402">
              <a:off x="3672" y="1071"/>
              <a:ext cx="1308" cy="1413"/>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9999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273" name="AutoShape 217"/>
            <p:cNvSpPr>
              <a:spLocks noChangeArrowheads="1"/>
            </p:cNvSpPr>
            <p:nvPr/>
          </p:nvSpPr>
          <p:spPr bwMode="auto">
            <a:xfrm rot="4113339">
              <a:off x="4189" y="1473"/>
              <a:ext cx="1301" cy="1343"/>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9999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274" name="AutoShape 218"/>
            <p:cNvSpPr>
              <a:spLocks noChangeArrowheads="1"/>
            </p:cNvSpPr>
            <p:nvPr/>
          </p:nvSpPr>
          <p:spPr bwMode="auto">
            <a:xfrm rot="17818711">
              <a:off x="3128" y="1462"/>
              <a:ext cx="1301" cy="1343"/>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9999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275" name="Oval 219"/>
            <p:cNvSpPr>
              <a:spLocks noChangeArrowheads="1"/>
            </p:cNvSpPr>
            <p:nvPr/>
          </p:nvSpPr>
          <p:spPr bwMode="auto">
            <a:xfrm>
              <a:off x="4097" y="2003"/>
              <a:ext cx="389" cy="521"/>
            </a:xfrm>
            <a:prstGeom prst="ellipse">
              <a:avLst/>
            </a:prstGeom>
            <a:solidFill>
              <a:srgbClr val="0080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276" name="Rectangle 220"/>
            <p:cNvSpPr>
              <a:spLocks noChangeArrowheads="1"/>
            </p:cNvSpPr>
            <p:nvPr/>
          </p:nvSpPr>
          <p:spPr bwMode="auto">
            <a:xfrm>
              <a:off x="4238" y="1305"/>
              <a:ext cx="97" cy="707"/>
            </a:xfrm>
            <a:prstGeom prst="rect">
              <a:avLst/>
            </a:prstGeom>
            <a:solidFill>
              <a:srgbClr val="008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277" name="AutoShape 221"/>
            <p:cNvSpPr>
              <a:spLocks noChangeArrowheads="1"/>
            </p:cNvSpPr>
            <p:nvPr/>
          </p:nvSpPr>
          <p:spPr bwMode="auto">
            <a:xfrm rot="2796774">
              <a:off x="4132" y="1243"/>
              <a:ext cx="111" cy="176"/>
            </a:xfrm>
            <a:prstGeom prst="moon">
              <a:avLst>
                <a:gd name="adj" fmla="val 50000"/>
              </a:avLst>
            </a:prstGeom>
            <a:solidFill>
              <a:srgbClr val="008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278" name="AutoShape 222"/>
            <p:cNvSpPr>
              <a:spLocks noChangeArrowheads="1"/>
            </p:cNvSpPr>
            <p:nvPr/>
          </p:nvSpPr>
          <p:spPr bwMode="auto">
            <a:xfrm rot="7990016">
              <a:off x="4334" y="1242"/>
              <a:ext cx="111" cy="177"/>
            </a:xfrm>
            <a:prstGeom prst="moon">
              <a:avLst>
                <a:gd name="adj" fmla="val 50000"/>
              </a:avLst>
            </a:prstGeom>
            <a:solidFill>
              <a:srgbClr val="008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279" name="Rectangle 223"/>
            <p:cNvSpPr>
              <a:spLocks noChangeArrowheads="1"/>
            </p:cNvSpPr>
            <p:nvPr/>
          </p:nvSpPr>
          <p:spPr bwMode="auto">
            <a:xfrm rot="16200000">
              <a:off x="4236" y="2080"/>
              <a:ext cx="75" cy="71"/>
            </a:xfrm>
            <a:prstGeom prst="rect">
              <a:avLst/>
            </a:prstGeom>
            <a:solidFill>
              <a:srgbClr val="008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280" name="Rectangle 224"/>
            <p:cNvSpPr>
              <a:spLocks noChangeArrowheads="1"/>
            </p:cNvSpPr>
            <p:nvPr/>
          </p:nvSpPr>
          <p:spPr bwMode="auto">
            <a:xfrm rot="5400000">
              <a:off x="4231" y="1978"/>
              <a:ext cx="112" cy="90"/>
            </a:xfrm>
            <a:prstGeom prst="rect">
              <a:avLst/>
            </a:prstGeom>
            <a:solidFill>
              <a:srgbClr val="008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281" name="AutoShape 225"/>
            <p:cNvSpPr>
              <a:spLocks noChangeArrowheads="1"/>
            </p:cNvSpPr>
            <p:nvPr/>
          </p:nvSpPr>
          <p:spPr bwMode="auto">
            <a:xfrm rot="861338">
              <a:off x="4520" y="1222"/>
              <a:ext cx="246" cy="903"/>
            </a:xfrm>
            <a:prstGeom prst="roundRect">
              <a:avLst>
                <a:gd name="adj" fmla="val 16667"/>
              </a:avLst>
            </a:prstGeom>
            <a:solidFill>
              <a:srgbClr val="9999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282" name="AutoShape 226"/>
            <p:cNvSpPr>
              <a:spLocks noChangeArrowheads="1"/>
            </p:cNvSpPr>
            <p:nvPr/>
          </p:nvSpPr>
          <p:spPr bwMode="auto">
            <a:xfrm rot="-952189">
              <a:off x="3837" y="1227"/>
              <a:ext cx="239" cy="878"/>
            </a:xfrm>
            <a:prstGeom prst="roundRect">
              <a:avLst>
                <a:gd name="adj" fmla="val 16667"/>
              </a:avLst>
            </a:prstGeom>
            <a:solidFill>
              <a:srgbClr val="9999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283" name="Oval 227"/>
            <p:cNvSpPr>
              <a:spLocks noChangeArrowheads="1"/>
            </p:cNvSpPr>
            <p:nvPr/>
          </p:nvSpPr>
          <p:spPr bwMode="auto">
            <a:xfrm>
              <a:off x="4168" y="2078"/>
              <a:ext cx="248" cy="446"/>
            </a:xfrm>
            <a:prstGeom prst="ellipse">
              <a:avLst/>
            </a:prstGeom>
            <a:solidFill>
              <a:srgbClr val="B2B2B2"/>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284" name="Rectangle 228"/>
            <p:cNvSpPr>
              <a:spLocks noChangeArrowheads="1"/>
            </p:cNvSpPr>
            <p:nvPr/>
          </p:nvSpPr>
          <p:spPr bwMode="auto">
            <a:xfrm>
              <a:off x="4250" y="2736"/>
              <a:ext cx="74" cy="558"/>
            </a:xfrm>
            <a:prstGeom prst="rect">
              <a:avLst/>
            </a:prstGeom>
            <a:solidFill>
              <a:srgbClr val="0033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285" name="Rectangle 229"/>
            <p:cNvSpPr>
              <a:spLocks noChangeArrowheads="1"/>
            </p:cNvSpPr>
            <p:nvPr/>
          </p:nvSpPr>
          <p:spPr bwMode="auto">
            <a:xfrm>
              <a:off x="4274" y="2041"/>
              <a:ext cx="35" cy="447"/>
            </a:xfrm>
            <a:prstGeom prst="rect">
              <a:avLst/>
            </a:prstGeom>
            <a:solidFill>
              <a:srgbClr val="008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286" name="Rectangle 230"/>
            <p:cNvSpPr>
              <a:spLocks noChangeArrowheads="1"/>
            </p:cNvSpPr>
            <p:nvPr/>
          </p:nvSpPr>
          <p:spPr bwMode="auto">
            <a:xfrm>
              <a:off x="4244" y="2003"/>
              <a:ext cx="87" cy="75"/>
            </a:xfrm>
            <a:prstGeom prst="rect">
              <a:avLst/>
            </a:prstGeom>
            <a:solidFill>
              <a:srgbClr val="008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nvGrpSpPr>
            <p:cNvPr id="52244" name="Group 231"/>
            <p:cNvGrpSpPr>
              <a:grpSpLocks/>
            </p:cNvGrpSpPr>
            <p:nvPr/>
          </p:nvGrpSpPr>
          <p:grpSpPr bwMode="auto">
            <a:xfrm>
              <a:off x="4309" y="2297"/>
              <a:ext cx="78" cy="111"/>
              <a:chOff x="2018" y="2790"/>
              <a:chExt cx="100" cy="136"/>
            </a:xfrm>
          </p:grpSpPr>
          <p:sp>
            <p:nvSpPr>
              <p:cNvPr id="45288" name="Rectangle 232"/>
              <p:cNvSpPr>
                <a:spLocks noChangeArrowheads="1"/>
              </p:cNvSpPr>
              <p:nvPr/>
            </p:nvSpPr>
            <p:spPr bwMode="auto">
              <a:xfrm>
                <a:off x="2018" y="2840"/>
                <a:ext cx="46" cy="45"/>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289" name="Oval 233"/>
              <p:cNvSpPr>
                <a:spLocks noChangeArrowheads="1"/>
              </p:cNvSpPr>
              <p:nvPr/>
            </p:nvSpPr>
            <p:spPr bwMode="auto">
              <a:xfrm>
                <a:off x="2055" y="2790"/>
                <a:ext cx="63" cy="136"/>
              </a:xfrm>
              <a:prstGeom prst="ellipse">
                <a:avLst/>
              </a:pr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grpSp>
          <p:nvGrpSpPr>
            <p:cNvPr id="52245" name="Group 234"/>
            <p:cNvGrpSpPr>
              <a:grpSpLocks/>
            </p:cNvGrpSpPr>
            <p:nvPr/>
          </p:nvGrpSpPr>
          <p:grpSpPr bwMode="auto">
            <a:xfrm>
              <a:off x="4200" y="2299"/>
              <a:ext cx="74" cy="111"/>
              <a:chOff x="1878" y="2792"/>
              <a:chExt cx="95" cy="136"/>
            </a:xfrm>
          </p:grpSpPr>
          <p:sp>
            <p:nvSpPr>
              <p:cNvPr id="45291" name="Rectangle 235"/>
              <p:cNvSpPr>
                <a:spLocks noChangeArrowheads="1"/>
              </p:cNvSpPr>
              <p:nvPr/>
            </p:nvSpPr>
            <p:spPr bwMode="auto">
              <a:xfrm>
                <a:off x="1927" y="2836"/>
                <a:ext cx="46" cy="45"/>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292" name="Oval 236"/>
              <p:cNvSpPr>
                <a:spLocks noChangeArrowheads="1"/>
              </p:cNvSpPr>
              <p:nvPr/>
            </p:nvSpPr>
            <p:spPr bwMode="auto">
              <a:xfrm>
                <a:off x="1878" y="2792"/>
                <a:ext cx="63" cy="136"/>
              </a:xfrm>
              <a:prstGeom prst="ellipse">
                <a:avLst/>
              </a:pr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grpSp>
          <p:nvGrpSpPr>
            <p:cNvPr id="52246" name="Group 237"/>
            <p:cNvGrpSpPr>
              <a:grpSpLocks/>
            </p:cNvGrpSpPr>
            <p:nvPr/>
          </p:nvGrpSpPr>
          <p:grpSpPr bwMode="auto">
            <a:xfrm>
              <a:off x="4198" y="2173"/>
              <a:ext cx="74" cy="112"/>
              <a:chOff x="1878" y="2792"/>
              <a:chExt cx="95" cy="136"/>
            </a:xfrm>
          </p:grpSpPr>
          <p:sp>
            <p:nvSpPr>
              <p:cNvPr id="45294" name="Rectangle 238"/>
              <p:cNvSpPr>
                <a:spLocks noChangeArrowheads="1"/>
              </p:cNvSpPr>
              <p:nvPr/>
            </p:nvSpPr>
            <p:spPr bwMode="auto">
              <a:xfrm>
                <a:off x="1927" y="2836"/>
                <a:ext cx="46" cy="45"/>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295" name="Oval 239"/>
              <p:cNvSpPr>
                <a:spLocks noChangeArrowheads="1"/>
              </p:cNvSpPr>
              <p:nvPr/>
            </p:nvSpPr>
            <p:spPr bwMode="auto">
              <a:xfrm>
                <a:off x="1878" y="2792"/>
                <a:ext cx="63" cy="136"/>
              </a:xfrm>
              <a:prstGeom prst="ellipse">
                <a:avLst/>
              </a:pr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grpSp>
          <p:nvGrpSpPr>
            <p:cNvPr id="52247" name="Group 240"/>
            <p:cNvGrpSpPr>
              <a:grpSpLocks/>
            </p:cNvGrpSpPr>
            <p:nvPr/>
          </p:nvGrpSpPr>
          <p:grpSpPr bwMode="auto">
            <a:xfrm>
              <a:off x="4310" y="2167"/>
              <a:ext cx="78" cy="112"/>
              <a:chOff x="2018" y="2790"/>
              <a:chExt cx="100" cy="136"/>
            </a:xfrm>
          </p:grpSpPr>
          <p:sp>
            <p:nvSpPr>
              <p:cNvPr id="45297" name="Rectangle 241"/>
              <p:cNvSpPr>
                <a:spLocks noChangeArrowheads="1"/>
              </p:cNvSpPr>
              <p:nvPr/>
            </p:nvSpPr>
            <p:spPr bwMode="auto">
              <a:xfrm>
                <a:off x="2018" y="2840"/>
                <a:ext cx="46" cy="45"/>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298" name="Oval 242"/>
              <p:cNvSpPr>
                <a:spLocks noChangeArrowheads="1"/>
              </p:cNvSpPr>
              <p:nvPr/>
            </p:nvSpPr>
            <p:spPr bwMode="auto">
              <a:xfrm>
                <a:off x="2055" y="2790"/>
                <a:ext cx="63" cy="136"/>
              </a:xfrm>
              <a:prstGeom prst="ellipse">
                <a:avLst/>
              </a:pr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sp>
          <p:nvSpPr>
            <p:cNvPr id="45299" name="Oval 243"/>
            <p:cNvSpPr>
              <a:spLocks noChangeArrowheads="1"/>
            </p:cNvSpPr>
            <p:nvPr/>
          </p:nvSpPr>
          <p:spPr bwMode="auto">
            <a:xfrm rot="183620">
              <a:off x="5183" y="2282"/>
              <a:ext cx="71" cy="186"/>
            </a:xfrm>
            <a:prstGeom prst="ellipse">
              <a:avLst/>
            </a:prstGeom>
            <a:solidFill>
              <a:srgbClr val="CC66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00" name="Oval 244"/>
            <p:cNvSpPr>
              <a:spLocks noChangeArrowheads="1"/>
            </p:cNvSpPr>
            <p:nvPr/>
          </p:nvSpPr>
          <p:spPr bwMode="auto">
            <a:xfrm rot="1022545">
              <a:off x="5044" y="2358"/>
              <a:ext cx="72" cy="186"/>
            </a:xfrm>
            <a:prstGeom prst="ellipse">
              <a:avLst/>
            </a:prstGeom>
            <a:solidFill>
              <a:srgbClr val="CC66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01" name="Oval 245"/>
            <p:cNvSpPr>
              <a:spLocks noChangeArrowheads="1"/>
            </p:cNvSpPr>
            <p:nvPr/>
          </p:nvSpPr>
          <p:spPr bwMode="auto">
            <a:xfrm rot="21416380" flipH="1">
              <a:off x="3488" y="2222"/>
              <a:ext cx="70" cy="186"/>
            </a:xfrm>
            <a:prstGeom prst="ellipse">
              <a:avLst/>
            </a:prstGeom>
            <a:solidFill>
              <a:srgbClr val="CC66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02" name="Oval 246"/>
            <p:cNvSpPr>
              <a:spLocks noChangeArrowheads="1"/>
            </p:cNvSpPr>
            <p:nvPr/>
          </p:nvSpPr>
          <p:spPr bwMode="auto">
            <a:xfrm rot="20577455" flipH="1">
              <a:off x="3501" y="2387"/>
              <a:ext cx="71" cy="186"/>
            </a:xfrm>
            <a:prstGeom prst="ellipse">
              <a:avLst/>
            </a:prstGeom>
            <a:solidFill>
              <a:srgbClr val="CC66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03" name="Oval 247"/>
            <p:cNvSpPr>
              <a:spLocks noChangeArrowheads="1"/>
            </p:cNvSpPr>
            <p:nvPr/>
          </p:nvSpPr>
          <p:spPr bwMode="auto">
            <a:xfrm>
              <a:off x="4182" y="2484"/>
              <a:ext cx="219" cy="266"/>
            </a:xfrm>
            <a:prstGeom prst="ellipse">
              <a:avLst/>
            </a:prstGeom>
            <a:solidFill>
              <a:srgbClr val="0033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04" name="AutoShape 248"/>
            <p:cNvSpPr>
              <a:spLocks noChangeArrowheads="1"/>
            </p:cNvSpPr>
            <p:nvPr/>
          </p:nvSpPr>
          <p:spPr bwMode="auto">
            <a:xfrm rot="8933839">
              <a:off x="4385" y="2390"/>
              <a:ext cx="248" cy="482"/>
            </a:xfrm>
            <a:prstGeom prst="moon">
              <a:avLst>
                <a:gd name="adj" fmla="val 50000"/>
              </a:avLst>
            </a:prstGeom>
            <a:solidFill>
              <a:srgbClr val="0066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05" name="AutoShape 249"/>
            <p:cNvSpPr>
              <a:spLocks noChangeArrowheads="1"/>
            </p:cNvSpPr>
            <p:nvPr/>
          </p:nvSpPr>
          <p:spPr bwMode="auto">
            <a:xfrm rot="1485656">
              <a:off x="3956" y="2412"/>
              <a:ext cx="248" cy="484"/>
            </a:xfrm>
            <a:prstGeom prst="moon">
              <a:avLst>
                <a:gd name="adj" fmla="val 50000"/>
              </a:avLst>
            </a:prstGeom>
            <a:solidFill>
              <a:srgbClr val="0066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06" name="Oval 250"/>
            <p:cNvSpPr>
              <a:spLocks noChangeArrowheads="1"/>
            </p:cNvSpPr>
            <p:nvPr/>
          </p:nvSpPr>
          <p:spPr bwMode="auto">
            <a:xfrm>
              <a:off x="4242" y="2630"/>
              <a:ext cx="92" cy="140"/>
            </a:xfrm>
            <a:prstGeom prst="ellipse">
              <a:avLst/>
            </a:prstGeom>
            <a:solidFill>
              <a:srgbClr val="0033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07" name="Freeform 251"/>
            <p:cNvSpPr>
              <a:spLocks/>
            </p:cNvSpPr>
            <p:nvPr/>
          </p:nvSpPr>
          <p:spPr bwMode="auto">
            <a:xfrm>
              <a:off x="4436" y="2316"/>
              <a:ext cx="670" cy="132"/>
            </a:xfrm>
            <a:custGeom>
              <a:avLst/>
              <a:gdLst>
                <a:gd name="T0" fmla="*/ 0 w 834"/>
                <a:gd name="T1" fmla="*/ 158 h 158"/>
                <a:gd name="T2" fmla="*/ 162 w 834"/>
                <a:gd name="T3" fmla="*/ 86 h 158"/>
                <a:gd name="T4" fmla="*/ 246 w 834"/>
                <a:gd name="T5" fmla="*/ 68 h 158"/>
                <a:gd name="T6" fmla="*/ 648 w 834"/>
                <a:gd name="T7" fmla="*/ 14 h 158"/>
                <a:gd name="T8" fmla="*/ 792 w 834"/>
                <a:gd name="T9" fmla="*/ 20 h 158"/>
                <a:gd name="T10" fmla="*/ 816 w 834"/>
                <a:gd name="T11" fmla="*/ 56 h 158"/>
                <a:gd name="T12" fmla="*/ 834 w 834"/>
                <a:gd name="T13" fmla="*/ 68 h 158"/>
              </a:gdLst>
              <a:ahLst/>
              <a:cxnLst>
                <a:cxn ang="0">
                  <a:pos x="T0" y="T1"/>
                </a:cxn>
                <a:cxn ang="0">
                  <a:pos x="T2" y="T3"/>
                </a:cxn>
                <a:cxn ang="0">
                  <a:pos x="T4" y="T5"/>
                </a:cxn>
                <a:cxn ang="0">
                  <a:pos x="T6" y="T7"/>
                </a:cxn>
                <a:cxn ang="0">
                  <a:pos x="T8" y="T9"/>
                </a:cxn>
                <a:cxn ang="0">
                  <a:pos x="T10" y="T11"/>
                </a:cxn>
                <a:cxn ang="0">
                  <a:pos x="T12" y="T13"/>
                </a:cxn>
              </a:cxnLst>
              <a:rect l="0" t="0" r="r" b="b"/>
              <a:pathLst>
                <a:path w="834" h="158">
                  <a:moveTo>
                    <a:pt x="0" y="158"/>
                  </a:moveTo>
                  <a:cubicBezTo>
                    <a:pt x="29" y="71"/>
                    <a:pt x="69" y="91"/>
                    <a:pt x="162" y="86"/>
                  </a:cubicBezTo>
                  <a:cubicBezTo>
                    <a:pt x="230" y="72"/>
                    <a:pt x="202" y="79"/>
                    <a:pt x="246" y="68"/>
                  </a:cubicBezTo>
                  <a:cubicBezTo>
                    <a:pt x="348" y="0"/>
                    <a:pt x="540" y="18"/>
                    <a:pt x="648" y="14"/>
                  </a:cubicBezTo>
                  <a:cubicBezTo>
                    <a:pt x="696" y="4"/>
                    <a:pt x="744" y="8"/>
                    <a:pt x="792" y="20"/>
                  </a:cubicBezTo>
                  <a:cubicBezTo>
                    <a:pt x="800" y="32"/>
                    <a:pt x="808" y="44"/>
                    <a:pt x="816" y="56"/>
                  </a:cubicBezTo>
                  <a:cubicBezTo>
                    <a:pt x="820" y="62"/>
                    <a:pt x="834" y="68"/>
                    <a:pt x="834" y="68"/>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45308" name="Oval 252"/>
            <p:cNvSpPr>
              <a:spLocks noChangeArrowheads="1"/>
            </p:cNvSpPr>
            <p:nvPr/>
          </p:nvSpPr>
          <p:spPr bwMode="auto">
            <a:xfrm rot="-900000">
              <a:off x="5085" y="2359"/>
              <a:ext cx="72" cy="186"/>
            </a:xfrm>
            <a:prstGeom prst="ellipse">
              <a:avLst/>
            </a:prstGeom>
            <a:solidFill>
              <a:srgbClr val="CC66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09" name="Freeform 253"/>
            <p:cNvSpPr>
              <a:spLocks/>
            </p:cNvSpPr>
            <p:nvPr/>
          </p:nvSpPr>
          <p:spPr bwMode="auto">
            <a:xfrm>
              <a:off x="4437" y="2262"/>
              <a:ext cx="781" cy="194"/>
            </a:xfrm>
            <a:custGeom>
              <a:avLst/>
              <a:gdLst>
                <a:gd name="T0" fmla="*/ 0 w 972"/>
                <a:gd name="T1" fmla="*/ 232 h 232"/>
                <a:gd name="T2" fmla="*/ 45 w 972"/>
                <a:gd name="T3" fmla="*/ 181 h 232"/>
                <a:gd name="T4" fmla="*/ 78 w 972"/>
                <a:gd name="T5" fmla="*/ 155 h 232"/>
                <a:gd name="T6" fmla="*/ 144 w 972"/>
                <a:gd name="T7" fmla="*/ 118 h 232"/>
                <a:gd name="T8" fmla="*/ 201 w 972"/>
                <a:gd name="T9" fmla="*/ 94 h 232"/>
                <a:gd name="T10" fmla="*/ 225 w 972"/>
                <a:gd name="T11" fmla="*/ 82 h 232"/>
                <a:gd name="T12" fmla="*/ 282 w 972"/>
                <a:gd name="T13" fmla="*/ 49 h 232"/>
                <a:gd name="T14" fmla="*/ 304 w 972"/>
                <a:gd name="T15" fmla="*/ 43 h 232"/>
                <a:gd name="T16" fmla="*/ 337 w 972"/>
                <a:gd name="T17" fmla="*/ 37 h 232"/>
                <a:gd name="T18" fmla="*/ 364 w 972"/>
                <a:gd name="T19" fmla="*/ 31 h 232"/>
                <a:gd name="T20" fmla="*/ 423 w 972"/>
                <a:gd name="T21" fmla="*/ 25 h 232"/>
                <a:gd name="T22" fmla="*/ 565 w 972"/>
                <a:gd name="T23" fmla="*/ 19 h 232"/>
                <a:gd name="T24" fmla="*/ 639 w 972"/>
                <a:gd name="T25" fmla="*/ 13 h 232"/>
                <a:gd name="T26" fmla="*/ 681 w 972"/>
                <a:gd name="T27" fmla="*/ 7 h 232"/>
                <a:gd name="T28" fmla="*/ 768 w 972"/>
                <a:gd name="T29" fmla="*/ 5 h 232"/>
                <a:gd name="T30" fmla="*/ 787 w 972"/>
                <a:gd name="T31" fmla="*/ 11 h 232"/>
                <a:gd name="T32" fmla="*/ 841 w 972"/>
                <a:gd name="T33" fmla="*/ 26 h 232"/>
                <a:gd name="T34" fmla="*/ 882 w 972"/>
                <a:gd name="T35" fmla="*/ 35 h 232"/>
                <a:gd name="T36" fmla="*/ 925 w 972"/>
                <a:gd name="T37" fmla="*/ 47 h 232"/>
                <a:gd name="T38" fmla="*/ 958 w 972"/>
                <a:gd name="T39" fmla="*/ 62 h 232"/>
                <a:gd name="T40" fmla="*/ 972 w 972"/>
                <a:gd name="T41" fmla="*/ 7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72" h="232">
                  <a:moveTo>
                    <a:pt x="0" y="232"/>
                  </a:moveTo>
                  <a:cubicBezTo>
                    <a:pt x="3" y="208"/>
                    <a:pt x="20" y="186"/>
                    <a:pt x="45" y="181"/>
                  </a:cubicBezTo>
                  <a:cubicBezTo>
                    <a:pt x="52" y="172"/>
                    <a:pt x="68" y="161"/>
                    <a:pt x="78" y="155"/>
                  </a:cubicBezTo>
                  <a:cubicBezTo>
                    <a:pt x="92" y="137"/>
                    <a:pt x="122" y="121"/>
                    <a:pt x="144" y="118"/>
                  </a:cubicBezTo>
                  <a:cubicBezTo>
                    <a:pt x="160" y="106"/>
                    <a:pt x="183" y="100"/>
                    <a:pt x="201" y="94"/>
                  </a:cubicBezTo>
                  <a:cubicBezTo>
                    <a:pt x="211" y="87"/>
                    <a:pt x="214" y="84"/>
                    <a:pt x="225" y="82"/>
                  </a:cubicBezTo>
                  <a:cubicBezTo>
                    <a:pt x="240" y="71"/>
                    <a:pt x="263" y="53"/>
                    <a:pt x="282" y="49"/>
                  </a:cubicBezTo>
                  <a:cubicBezTo>
                    <a:pt x="289" y="46"/>
                    <a:pt x="297" y="44"/>
                    <a:pt x="304" y="43"/>
                  </a:cubicBezTo>
                  <a:cubicBezTo>
                    <a:pt x="314" y="39"/>
                    <a:pt x="326" y="38"/>
                    <a:pt x="337" y="37"/>
                  </a:cubicBezTo>
                  <a:cubicBezTo>
                    <a:pt x="347" y="35"/>
                    <a:pt x="354" y="32"/>
                    <a:pt x="364" y="31"/>
                  </a:cubicBezTo>
                  <a:cubicBezTo>
                    <a:pt x="381" y="21"/>
                    <a:pt x="403" y="27"/>
                    <a:pt x="423" y="25"/>
                  </a:cubicBezTo>
                  <a:cubicBezTo>
                    <a:pt x="452" y="10"/>
                    <a:pt x="545" y="19"/>
                    <a:pt x="565" y="19"/>
                  </a:cubicBezTo>
                  <a:cubicBezTo>
                    <a:pt x="587" y="12"/>
                    <a:pt x="615" y="15"/>
                    <a:pt x="639" y="13"/>
                  </a:cubicBezTo>
                  <a:cubicBezTo>
                    <a:pt x="652" y="9"/>
                    <a:pt x="667" y="8"/>
                    <a:pt x="681" y="7"/>
                  </a:cubicBezTo>
                  <a:cubicBezTo>
                    <a:pt x="711" y="0"/>
                    <a:pt x="734" y="5"/>
                    <a:pt x="768" y="5"/>
                  </a:cubicBezTo>
                  <a:cubicBezTo>
                    <a:pt x="774" y="8"/>
                    <a:pt x="781" y="10"/>
                    <a:pt x="787" y="11"/>
                  </a:cubicBezTo>
                  <a:cubicBezTo>
                    <a:pt x="801" y="19"/>
                    <a:pt x="824" y="24"/>
                    <a:pt x="841" y="26"/>
                  </a:cubicBezTo>
                  <a:cubicBezTo>
                    <a:pt x="854" y="30"/>
                    <a:pt x="868" y="33"/>
                    <a:pt x="882" y="35"/>
                  </a:cubicBezTo>
                  <a:cubicBezTo>
                    <a:pt x="894" y="41"/>
                    <a:pt x="912" y="45"/>
                    <a:pt x="925" y="47"/>
                  </a:cubicBezTo>
                  <a:cubicBezTo>
                    <a:pt x="937" y="52"/>
                    <a:pt x="945" y="60"/>
                    <a:pt x="958" y="62"/>
                  </a:cubicBezTo>
                  <a:cubicBezTo>
                    <a:pt x="963" y="64"/>
                    <a:pt x="972" y="70"/>
                    <a:pt x="972" y="7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45310" name="Oval 254"/>
            <p:cNvSpPr>
              <a:spLocks noChangeArrowheads="1"/>
            </p:cNvSpPr>
            <p:nvPr/>
          </p:nvSpPr>
          <p:spPr bwMode="auto">
            <a:xfrm rot="-1481375">
              <a:off x="5216" y="2277"/>
              <a:ext cx="72" cy="186"/>
            </a:xfrm>
            <a:prstGeom prst="ellipse">
              <a:avLst/>
            </a:prstGeom>
            <a:solidFill>
              <a:srgbClr val="CC66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11" name="Freeform 255"/>
            <p:cNvSpPr>
              <a:spLocks/>
            </p:cNvSpPr>
            <p:nvPr/>
          </p:nvSpPr>
          <p:spPr bwMode="auto">
            <a:xfrm>
              <a:off x="3510" y="2313"/>
              <a:ext cx="651" cy="150"/>
            </a:xfrm>
            <a:custGeom>
              <a:avLst/>
              <a:gdLst>
                <a:gd name="T0" fmla="*/ 811 w 811"/>
                <a:gd name="T1" fmla="*/ 179 h 179"/>
                <a:gd name="T2" fmla="*/ 795 w 811"/>
                <a:gd name="T3" fmla="*/ 160 h 179"/>
                <a:gd name="T4" fmla="*/ 750 w 811"/>
                <a:gd name="T5" fmla="*/ 106 h 179"/>
                <a:gd name="T6" fmla="*/ 723 w 811"/>
                <a:gd name="T7" fmla="*/ 79 h 179"/>
                <a:gd name="T8" fmla="*/ 616 w 811"/>
                <a:gd name="T9" fmla="*/ 19 h 179"/>
                <a:gd name="T10" fmla="*/ 588 w 811"/>
                <a:gd name="T11" fmla="*/ 10 h 179"/>
                <a:gd name="T12" fmla="*/ 547 w 811"/>
                <a:gd name="T13" fmla="*/ 4 h 179"/>
                <a:gd name="T14" fmla="*/ 285 w 811"/>
                <a:gd name="T15" fmla="*/ 10 h 179"/>
                <a:gd name="T16" fmla="*/ 259 w 811"/>
                <a:gd name="T17" fmla="*/ 17 h 179"/>
                <a:gd name="T18" fmla="*/ 243 w 811"/>
                <a:gd name="T19" fmla="*/ 26 h 179"/>
                <a:gd name="T20" fmla="*/ 196 w 811"/>
                <a:gd name="T21" fmla="*/ 52 h 179"/>
                <a:gd name="T22" fmla="*/ 127 w 811"/>
                <a:gd name="T23" fmla="*/ 77 h 179"/>
                <a:gd name="T24" fmla="*/ 106 w 811"/>
                <a:gd name="T25" fmla="*/ 85 h 179"/>
                <a:gd name="T26" fmla="*/ 88 w 811"/>
                <a:gd name="T27" fmla="*/ 92 h 179"/>
                <a:gd name="T28" fmla="*/ 0 w 811"/>
                <a:gd name="T29" fmla="*/ 9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11" h="179">
                  <a:moveTo>
                    <a:pt x="811" y="179"/>
                  </a:moveTo>
                  <a:cubicBezTo>
                    <a:pt x="806" y="172"/>
                    <a:pt x="803" y="165"/>
                    <a:pt x="795" y="160"/>
                  </a:cubicBezTo>
                  <a:cubicBezTo>
                    <a:pt x="788" y="142"/>
                    <a:pt x="767" y="117"/>
                    <a:pt x="750" y="106"/>
                  </a:cubicBezTo>
                  <a:cubicBezTo>
                    <a:pt x="743" y="94"/>
                    <a:pt x="733" y="87"/>
                    <a:pt x="723" y="79"/>
                  </a:cubicBezTo>
                  <a:cubicBezTo>
                    <a:pt x="691" y="52"/>
                    <a:pt x="659" y="24"/>
                    <a:pt x="616" y="19"/>
                  </a:cubicBezTo>
                  <a:cubicBezTo>
                    <a:pt x="606" y="14"/>
                    <a:pt x="599" y="11"/>
                    <a:pt x="588" y="10"/>
                  </a:cubicBezTo>
                  <a:cubicBezTo>
                    <a:pt x="575" y="5"/>
                    <a:pt x="561" y="5"/>
                    <a:pt x="547" y="4"/>
                  </a:cubicBezTo>
                  <a:cubicBezTo>
                    <a:pt x="312" y="5"/>
                    <a:pt x="389" y="0"/>
                    <a:pt x="285" y="10"/>
                  </a:cubicBezTo>
                  <a:cubicBezTo>
                    <a:pt x="275" y="12"/>
                    <a:pt x="270" y="16"/>
                    <a:pt x="259" y="17"/>
                  </a:cubicBezTo>
                  <a:cubicBezTo>
                    <a:pt x="254" y="21"/>
                    <a:pt x="243" y="26"/>
                    <a:pt x="243" y="26"/>
                  </a:cubicBezTo>
                  <a:cubicBezTo>
                    <a:pt x="238" y="35"/>
                    <a:pt x="208" y="49"/>
                    <a:pt x="196" y="52"/>
                  </a:cubicBezTo>
                  <a:cubicBezTo>
                    <a:pt x="174" y="65"/>
                    <a:pt x="152" y="73"/>
                    <a:pt x="127" y="77"/>
                  </a:cubicBezTo>
                  <a:cubicBezTo>
                    <a:pt x="120" y="80"/>
                    <a:pt x="113" y="83"/>
                    <a:pt x="106" y="85"/>
                  </a:cubicBezTo>
                  <a:cubicBezTo>
                    <a:pt x="99" y="90"/>
                    <a:pt x="97" y="91"/>
                    <a:pt x="88" y="92"/>
                  </a:cubicBezTo>
                  <a:cubicBezTo>
                    <a:pt x="53" y="109"/>
                    <a:pt x="80" y="98"/>
                    <a:pt x="0" y="98"/>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45312" name="Oval 256"/>
            <p:cNvSpPr>
              <a:spLocks noChangeArrowheads="1"/>
            </p:cNvSpPr>
            <p:nvPr/>
          </p:nvSpPr>
          <p:spPr bwMode="auto">
            <a:xfrm rot="1721394" flipH="1">
              <a:off x="3443" y="2380"/>
              <a:ext cx="71" cy="186"/>
            </a:xfrm>
            <a:prstGeom prst="ellipse">
              <a:avLst/>
            </a:prstGeom>
            <a:solidFill>
              <a:srgbClr val="CC66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13" name="Freeform 257"/>
            <p:cNvSpPr>
              <a:spLocks/>
            </p:cNvSpPr>
            <p:nvPr/>
          </p:nvSpPr>
          <p:spPr bwMode="auto">
            <a:xfrm>
              <a:off x="3511" y="2226"/>
              <a:ext cx="648" cy="236"/>
            </a:xfrm>
            <a:custGeom>
              <a:avLst/>
              <a:gdLst>
                <a:gd name="T0" fmla="*/ 807 w 807"/>
                <a:gd name="T1" fmla="*/ 282 h 282"/>
                <a:gd name="T2" fmla="*/ 789 w 807"/>
                <a:gd name="T3" fmla="*/ 265 h 282"/>
                <a:gd name="T4" fmla="*/ 773 w 807"/>
                <a:gd name="T5" fmla="*/ 252 h 282"/>
                <a:gd name="T6" fmla="*/ 731 w 807"/>
                <a:gd name="T7" fmla="*/ 213 h 282"/>
                <a:gd name="T8" fmla="*/ 719 w 807"/>
                <a:gd name="T9" fmla="*/ 202 h 282"/>
                <a:gd name="T10" fmla="*/ 699 w 807"/>
                <a:gd name="T11" fmla="*/ 177 h 282"/>
                <a:gd name="T12" fmla="*/ 627 w 807"/>
                <a:gd name="T13" fmla="*/ 106 h 282"/>
                <a:gd name="T14" fmla="*/ 614 w 807"/>
                <a:gd name="T15" fmla="*/ 96 h 282"/>
                <a:gd name="T16" fmla="*/ 591 w 807"/>
                <a:gd name="T17" fmla="*/ 78 h 282"/>
                <a:gd name="T18" fmla="*/ 549 w 807"/>
                <a:gd name="T19" fmla="*/ 48 h 282"/>
                <a:gd name="T20" fmla="*/ 492 w 807"/>
                <a:gd name="T21" fmla="*/ 18 h 282"/>
                <a:gd name="T22" fmla="*/ 453 w 807"/>
                <a:gd name="T23" fmla="*/ 6 h 282"/>
                <a:gd name="T24" fmla="*/ 192 w 807"/>
                <a:gd name="T25" fmla="*/ 4 h 282"/>
                <a:gd name="T26" fmla="*/ 107 w 807"/>
                <a:gd name="T27" fmla="*/ 1 h 282"/>
                <a:gd name="T28" fmla="*/ 0 w 807"/>
                <a:gd name="T29" fmla="*/ 3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7" h="282">
                  <a:moveTo>
                    <a:pt x="807" y="282"/>
                  </a:moveTo>
                  <a:cubicBezTo>
                    <a:pt x="803" y="275"/>
                    <a:pt x="797" y="268"/>
                    <a:pt x="789" y="265"/>
                  </a:cubicBezTo>
                  <a:cubicBezTo>
                    <a:pt x="785" y="259"/>
                    <a:pt x="779" y="256"/>
                    <a:pt x="773" y="252"/>
                  </a:cubicBezTo>
                  <a:cubicBezTo>
                    <a:pt x="764" y="237"/>
                    <a:pt x="745" y="223"/>
                    <a:pt x="731" y="213"/>
                  </a:cubicBezTo>
                  <a:cubicBezTo>
                    <a:pt x="728" y="207"/>
                    <a:pt x="724" y="206"/>
                    <a:pt x="719" y="202"/>
                  </a:cubicBezTo>
                  <a:cubicBezTo>
                    <a:pt x="715" y="194"/>
                    <a:pt x="706" y="183"/>
                    <a:pt x="699" y="177"/>
                  </a:cubicBezTo>
                  <a:cubicBezTo>
                    <a:pt x="683" y="151"/>
                    <a:pt x="654" y="122"/>
                    <a:pt x="627" y="106"/>
                  </a:cubicBezTo>
                  <a:cubicBezTo>
                    <a:pt x="622" y="99"/>
                    <a:pt x="620" y="101"/>
                    <a:pt x="614" y="96"/>
                  </a:cubicBezTo>
                  <a:cubicBezTo>
                    <a:pt x="609" y="88"/>
                    <a:pt x="599" y="83"/>
                    <a:pt x="591" y="78"/>
                  </a:cubicBezTo>
                  <a:cubicBezTo>
                    <a:pt x="585" y="68"/>
                    <a:pt x="561" y="50"/>
                    <a:pt x="549" y="48"/>
                  </a:cubicBezTo>
                  <a:cubicBezTo>
                    <a:pt x="537" y="33"/>
                    <a:pt x="510" y="22"/>
                    <a:pt x="492" y="18"/>
                  </a:cubicBezTo>
                  <a:cubicBezTo>
                    <a:pt x="483" y="11"/>
                    <a:pt x="465" y="7"/>
                    <a:pt x="453" y="6"/>
                  </a:cubicBezTo>
                  <a:cubicBezTo>
                    <a:pt x="366" y="7"/>
                    <a:pt x="279" y="6"/>
                    <a:pt x="192" y="4"/>
                  </a:cubicBezTo>
                  <a:cubicBezTo>
                    <a:pt x="163" y="2"/>
                    <a:pt x="137" y="0"/>
                    <a:pt x="107" y="1"/>
                  </a:cubicBezTo>
                  <a:cubicBezTo>
                    <a:pt x="46" y="4"/>
                    <a:pt x="82" y="3"/>
                    <a:pt x="0" y="3"/>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45314" name="Oval 258"/>
            <p:cNvSpPr>
              <a:spLocks noChangeArrowheads="1"/>
            </p:cNvSpPr>
            <p:nvPr/>
          </p:nvSpPr>
          <p:spPr bwMode="auto">
            <a:xfrm rot="1319468" flipH="1">
              <a:off x="3454" y="2216"/>
              <a:ext cx="71" cy="186"/>
            </a:xfrm>
            <a:prstGeom prst="ellipse">
              <a:avLst/>
            </a:prstGeom>
            <a:solidFill>
              <a:srgbClr val="CC66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15" name="AutoShape 259"/>
            <p:cNvSpPr>
              <a:spLocks noChangeArrowheads="1"/>
            </p:cNvSpPr>
            <p:nvPr/>
          </p:nvSpPr>
          <p:spPr bwMode="auto">
            <a:xfrm rot="7761465">
              <a:off x="1711" y="2287"/>
              <a:ext cx="266" cy="485"/>
            </a:xfrm>
            <a:prstGeom prst="moon">
              <a:avLst>
                <a:gd name="adj" fmla="val 50000"/>
              </a:avLst>
            </a:prstGeom>
            <a:solidFill>
              <a:srgbClr val="0066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16" name="AutoShape 260"/>
            <p:cNvSpPr>
              <a:spLocks noChangeArrowheads="1"/>
            </p:cNvSpPr>
            <p:nvPr/>
          </p:nvSpPr>
          <p:spPr bwMode="auto">
            <a:xfrm rot="-159402">
              <a:off x="891" y="1026"/>
              <a:ext cx="1382" cy="1442"/>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9999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17" name="AutoShape 261"/>
            <p:cNvSpPr>
              <a:spLocks noChangeArrowheads="1"/>
            </p:cNvSpPr>
            <p:nvPr/>
          </p:nvSpPr>
          <p:spPr bwMode="auto">
            <a:xfrm rot="4113339">
              <a:off x="1461" y="1408"/>
              <a:ext cx="1327" cy="1419"/>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9999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18" name="AutoShape 262"/>
            <p:cNvSpPr>
              <a:spLocks noChangeArrowheads="1"/>
            </p:cNvSpPr>
            <p:nvPr/>
          </p:nvSpPr>
          <p:spPr bwMode="auto">
            <a:xfrm rot="17818711">
              <a:off x="340" y="1400"/>
              <a:ext cx="1328" cy="1419"/>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9999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19" name="Oval 263"/>
            <p:cNvSpPr>
              <a:spLocks noChangeArrowheads="1"/>
            </p:cNvSpPr>
            <p:nvPr/>
          </p:nvSpPr>
          <p:spPr bwMode="auto">
            <a:xfrm>
              <a:off x="1340" y="1977"/>
              <a:ext cx="411" cy="532"/>
            </a:xfrm>
            <a:prstGeom prst="ellipse">
              <a:avLst/>
            </a:prstGeom>
            <a:solidFill>
              <a:srgbClr val="0080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20" name="Rectangle 264"/>
            <p:cNvSpPr>
              <a:spLocks noChangeArrowheads="1"/>
            </p:cNvSpPr>
            <p:nvPr/>
          </p:nvSpPr>
          <p:spPr bwMode="auto">
            <a:xfrm>
              <a:off x="1487" y="1644"/>
              <a:ext cx="105" cy="342"/>
            </a:xfrm>
            <a:prstGeom prst="rect">
              <a:avLst/>
            </a:prstGeom>
            <a:solidFill>
              <a:srgbClr val="008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21" name="Rectangle 265"/>
            <p:cNvSpPr>
              <a:spLocks noChangeArrowheads="1"/>
            </p:cNvSpPr>
            <p:nvPr/>
          </p:nvSpPr>
          <p:spPr bwMode="auto">
            <a:xfrm rot="16200000">
              <a:off x="1488" y="2054"/>
              <a:ext cx="77" cy="75"/>
            </a:xfrm>
            <a:prstGeom prst="rect">
              <a:avLst/>
            </a:prstGeom>
            <a:solidFill>
              <a:srgbClr val="008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22" name="AutoShape 266"/>
            <p:cNvSpPr>
              <a:spLocks noChangeArrowheads="1"/>
            </p:cNvSpPr>
            <p:nvPr/>
          </p:nvSpPr>
          <p:spPr bwMode="auto">
            <a:xfrm rot="861338">
              <a:off x="1782" y="1180"/>
              <a:ext cx="260" cy="922"/>
            </a:xfrm>
            <a:prstGeom prst="roundRect">
              <a:avLst>
                <a:gd name="adj" fmla="val 16667"/>
              </a:avLst>
            </a:prstGeom>
            <a:solidFill>
              <a:srgbClr val="9999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23" name="AutoShape 267"/>
            <p:cNvSpPr>
              <a:spLocks noChangeArrowheads="1"/>
            </p:cNvSpPr>
            <p:nvPr/>
          </p:nvSpPr>
          <p:spPr bwMode="auto">
            <a:xfrm rot="-952189">
              <a:off x="1068" y="1190"/>
              <a:ext cx="252" cy="895"/>
            </a:xfrm>
            <a:prstGeom prst="roundRect">
              <a:avLst>
                <a:gd name="adj" fmla="val 16667"/>
              </a:avLst>
            </a:prstGeom>
            <a:solidFill>
              <a:srgbClr val="9999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24" name="Oval 268"/>
            <p:cNvSpPr>
              <a:spLocks noChangeArrowheads="1"/>
            </p:cNvSpPr>
            <p:nvPr/>
          </p:nvSpPr>
          <p:spPr bwMode="auto">
            <a:xfrm>
              <a:off x="1415" y="2053"/>
              <a:ext cx="262" cy="456"/>
            </a:xfrm>
            <a:prstGeom prst="ellipse">
              <a:avLst/>
            </a:prstGeom>
            <a:solidFill>
              <a:srgbClr val="B2B2B2"/>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25" name="Rectangle 269"/>
            <p:cNvSpPr>
              <a:spLocks noChangeArrowheads="1"/>
            </p:cNvSpPr>
            <p:nvPr/>
          </p:nvSpPr>
          <p:spPr bwMode="auto">
            <a:xfrm>
              <a:off x="1502" y="2725"/>
              <a:ext cx="78" cy="569"/>
            </a:xfrm>
            <a:prstGeom prst="rect">
              <a:avLst/>
            </a:prstGeom>
            <a:solidFill>
              <a:srgbClr val="0033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26" name="Rectangle 270"/>
            <p:cNvSpPr>
              <a:spLocks noChangeArrowheads="1"/>
            </p:cNvSpPr>
            <p:nvPr/>
          </p:nvSpPr>
          <p:spPr bwMode="auto">
            <a:xfrm>
              <a:off x="1527" y="2016"/>
              <a:ext cx="37" cy="455"/>
            </a:xfrm>
            <a:prstGeom prst="rect">
              <a:avLst/>
            </a:prstGeom>
            <a:solidFill>
              <a:srgbClr val="008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nvGrpSpPr>
            <p:cNvPr id="52276" name="Group 271"/>
            <p:cNvGrpSpPr>
              <a:grpSpLocks/>
            </p:cNvGrpSpPr>
            <p:nvPr/>
          </p:nvGrpSpPr>
          <p:grpSpPr bwMode="auto">
            <a:xfrm>
              <a:off x="1564" y="2277"/>
              <a:ext cx="82" cy="113"/>
              <a:chOff x="2018" y="2790"/>
              <a:chExt cx="100" cy="136"/>
            </a:xfrm>
          </p:grpSpPr>
          <p:sp>
            <p:nvSpPr>
              <p:cNvPr id="45328" name="Rectangle 272"/>
              <p:cNvSpPr>
                <a:spLocks noChangeArrowheads="1"/>
              </p:cNvSpPr>
              <p:nvPr/>
            </p:nvSpPr>
            <p:spPr bwMode="auto">
              <a:xfrm>
                <a:off x="2018" y="2841"/>
                <a:ext cx="46" cy="46"/>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29" name="Oval 273"/>
              <p:cNvSpPr>
                <a:spLocks noChangeArrowheads="1"/>
              </p:cNvSpPr>
              <p:nvPr/>
            </p:nvSpPr>
            <p:spPr bwMode="auto">
              <a:xfrm>
                <a:off x="2055" y="2790"/>
                <a:ext cx="63" cy="136"/>
              </a:xfrm>
              <a:prstGeom prst="ellipse">
                <a:avLst/>
              </a:pr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grpSp>
          <p:nvGrpSpPr>
            <p:cNvPr id="52277" name="Group 274"/>
            <p:cNvGrpSpPr>
              <a:grpSpLocks/>
            </p:cNvGrpSpPr>
            <p:nvPr/>
          </p:nvGrpSpPr>
          <p:grpSpPr bwMode="auto">
            <a:xfrm>
              <a:off x="1449" y="2279"/>
              <a:ext cx="78" cy="113"/>
              <a:chOff x="1878" y="2792"/>
              <a:chExt cx="95" cy="136"/>
            </a:xfrm>
          </p:grpSpPr>
          <p:sp>
            <p:nvSpPr>
              <p:cNvPr id="45331" name="Rectangle 275"/>
              <p:cNvSpPr>
                <a:spLocks noChangeArrowheads="1"/>
              </p:cNvSpPr>
              <p:nvPr/>
            </p:nvSpPr>
            <p:spPr bwMode="auto">
              <a:xfrm>
                <a:off x="1927" y="2837"/>
                <a:ext cx="46" cy="46"/>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32" name="Oval 276"/>
              <p:cNvSpPr>
                <a:spLocks noChangeArrowheads="1"/>
              </p:cNvSpPr>
              <p:nvPr/>
            </p:nvSpPr>
            <p:spPr bwMode="auto">
              <a:xfrm>
                <a:off x="1878" y="2792"/>
                <a:ext cx="63" cy="136"/>
              </a:xfrm>
              <a:prstGeom prst="ellipse">
                <a:avLst/>
              </a:pr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grpSp>
          <p:nvGrpSpPr>
            <p:cNvPr id="52278" name="Group 277"/>
            <p:cNvGrpSpPr>
              <a:grpSpLocks/>
            </p:cNvGrpSpPr>
            <p:nvPr/>
          </p:nvGrpSpPr>
          <p:grpSpPr bwMode="auto">
            <a:xfrm>
              <a:off x="1447" y="2150"/>
              <a:ext cx="78" cy="114"/>
              <a:chOff x="1878" y="2792"/>
              <a:chExt cx="95" cy="136"/>
            </a:xfrm>
          </p:grpSpPr>
          <p:sp>
            <p:nvSpPr>
              <p:cNvPr id="45334" name="Rectangle 278"/>
              <p:cNvSpPr>
                <a:spLocks noChangeArrowheads="1"/>
              </p:cNvSpPr>
              <p:nvPr/>
            </p:nvSpPr>
            <p:spPr bwMode="auto">
              <a:xfrm>
                <a:off x="1927" y="2836"/>
                <a:ext cx="46" cy="45"/>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35" name="Oval 279"/>
              <p:cNvSpPr>
                <a:spLocks noChangeArrowheads="1"/>
              </p:cNvSpPr>
              <p:nvPr/>
            </p:nvSpPr>
            <p:spPr bwMode="auto">
              <a:xfrm>
                <a:off x="1878" y="2792"/>
                <a:ext cx="63" cy="136"/>
              </a:xfrm>
              <a:prstGeom prst="ellipse">
                <a:avLst/>
              </a:pr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grpSp>
          <p:nvGrpSpPr>
            <p:cNvPr id="52279" name="Group 280"/>
            <p:cNvGrpSpPr>
              <a:grpSpLocks/>
            </p:cNvGrpSpPr>
            <p:nvPr/>
          </p:nvGrpSpPr>
          <p:grpSpPr bwMode="auto">
            <a:xfrm>
              <a:off x="1565" y="2144"/>
              <a:ext cx="82" cy="114"/>
              <a:chOff x="2018" y="2790"/>
              <a:chExt cx="100" cy="136"/>
            </a:xfrm>
          </p:grpSpPr>
          <p:sp>
            <p:nvSpPr>
              <p:cNvPr id="45337" name="Rectangle 281"/>
              <p:cNvSpPr>
                <a:spLocks noChangeArrowheads="1"/>
              </p:cNvSpPr>
              <p:nvPr/>
            </p:nvSpPr>
            <p:spPr bwMode="auto">
              <a:xfrm>
                <a:off x="2018" y="2840"/>
                <a:ext cx="46" cy="45"/>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38" name="Oval 282"/>
              <p:cNvSpPr>
                <a:spLocks noChangeArrowheads="1"/>
              </p:cNvSpPr>
              <p:nvPr/>
            </p:nvSpPr>
            <p:spPr bwMode="auto">
              <a:xfrm>
                <a:off x="2055" y="2790"/>
                <a:ext cx="63" cy="136"/>
              </a:xfrm>
              <a:prstGeom prst="ellipse">
                <a:avLst/>
              </a:pr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sp>
          <p:nvSpPr>
            <p:cNvPr id="45339" name="Freeform 283"/>
            <p:cNvSpPr>
              <a:spLocks/>
            </p:cNvSpPr>
            <p:nvPr/>
          </p:nvSpPr>
          <p:spPr bwMode="auto">
            <a:xfrm>
              <a:off x="1682" y="1560"/>
              <a:ext cx="273" cy="910"/>
            </a:xfrm>
            <a:custGeom>
              <a:avLst/>
              <a:gdLst>
                <a:gd name="T0" fmla="*/ 0 w 332"/>
                <a:gd name="T1" fmla="*/ 1088 h 1088"/>
                <a:gd name="T2" fmla="*/ 226 w 332"/>
                <a:gd name="T3" fmla="*/ 726 h 1088"/>
                <a:gd name="T4" fmla="*/ 317 w 332"/>
                <a:gd name="T5" fmla="*/ 363 h 1088"/>
                <a:gd name="T6" fmla="*/ 317 w 332"/>
                <a:gd name="T7" fmla="*/ 0 h 1088"/>
              </a:gdLst>
              <a:ahLst/>
              <a:cxnLst>
                <a:cxn ang="0">
                  <a:pos x="T0" y="T1"/>
                </a:cxn>
                <a:cxn ang="0">
                  <a:pos x="T2" y="T3"/>
                </a:cxn>
                <a:cxn ang="0">
                  <a:pos x="T4" y="T5"/>
                </a:cxn>
                <a:cxn ang="0">
                  <a:pos x="T6" y="T7"/>
                </a:cxn>
              </a:cxnLst>
              <a:rect l="0" t="0" r="r" b="b"/>
              <a:pathLst>
                <a:path w="332" h="1088">
                  <a:moveTo>
                    <a:pt x="0" y="1088"/>
                  </a:moveTo>
                  <a:cubicBezTo>
                    <a:pt x="86" y="967"/>
                    <a:pt x="173" y="847"/>
                    <a:pt x="226" y="726"/>
                  </a:cubicBezTo>
                  <a:cubicBezTo>
                    <a:pt x="279" y="605"/>
                    <a:pt x="302" y="484"/>
                    <a:pt x="317" y="363"/>
                  </a:cubicBezTo>
                  <a:cubicBezTo>
                    <a:pt x="332" y="242"/>
                    <a:pt x="324" y="121"/>
                    <a:pt x="317" y="0"/>
                  </a:cubicBezTo>
                </a:path>
              </a:pathLst>
            </a:custGeom>
            <a:noFill/>
            <a:ln w="38100" cmpd="sng">
              <a:solidFill>
                <a:srgbClr val="292929"/>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45340" name="Freeform 284"/>
            <p:cNvSpPr>
              <a:spLocks/>
            </p:cNvSpPr>
            <p:nvPr/>
          </p:nvSpPr>
          <p:spPr bwMode="auto">
            <a:xfrm>
              <a:off x="1676" y="1712"/>
              <a:ext cx="561" cy="759"/>
            </a:xfrm>
            <a:custGeom>
              <a:avLst/>
              <a:gdLst>
                <a:gd name="T0" fmla="*/ 0 w 681"/>
                <a:gd name="T1" fmla="*/ 907 h 907"/>
                <a:gd name="T2" fmla="*/ 454 w 681"/>
                <a:gd name="T3" fmla="*/ 544 h 907"/>
                <a:gd name="T4" fmla="*/ 681 w 681"/>
                <a:gd name="T5" fmla="*/ 0 h 907"/>
              </a:gdLst>
              <a:ahLst/>
              <a:cxnLst>
                <a:cxn ang="0">
                  <a:pos x="T0" y="T1"/>
                </a:cxn>
                <a:cxn ang="0">
                  <a:pos x="T2" y="T3"/>
                </a:cxn>
                <a:cxn ang="0">
                  <a:pos x="T4" y="T5"/>
                </a:cxn>
              </a:cxnLst>
              <a:rect l="0" t="0" r="r" b="b"/>
              <a:pathLst>
                <a:path w="681" h="907">
                  <a:moveTo>
                    <a:pt x="0" y="907"/>
                  </a:moveTo>
                  <a:cubicBezTo>
                    <a:pt x="170" y="801"/>
                    <a:pt x="341" y="695"/>
                    <a:pt x="454" y="544"/>
                  </a:cubicBezTo>
                  <a:cubicBezTo>
                    <a:pt x="567" y="393"/>
                    <a:pt x="643" y="91"/>
                    <a:pt x="681" y="0"/>
                  </a:cubicBezTo>
                </a:path>
              </a:pathLst>
            </a:custGeom>
            <a:noFill/>
            <a:ln w="38100" cmpd="sng">
              <a:solidFill>
                <a:srgbClr val="292929"/>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45341" name="Oval 285"/>
            <p:cNvSpPr>
              <a:spLocks noChangeArrowheads="1"/>
            </p:cNvSpPr>
            <p:nvPr/>
          </p:nvSpPr>
          <p:spPr bwMode="auto">
            <a:xfrm>
              <a:off x="1893" y="1373"/>
              <a:ext cx="76" cy="190"/>
            </a:xfrm>
            <a:prstGeom prst="ellipse">
              <a:avLst/>
            </a:prstGeom>
            <a:solidFill>
              <a:srgbClr val="FFCC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42" name="Oval 286"/>
            <p:cNvSpPr>
              <a:spLocks noChangeArrowheads="1"/>
            </p:cNvSpPr>
            <p:nvPr/>
          </p:nvSpPr>
          <p:spPr bwMode="auto">
            <a:xfrm rot="183620">
              <a:off x="1918" y="1376"/>
              <a:ext cx="75" cy="190"/>
            </a:xfrm>
            <a:prstGeom prst="ellipse">
              <a:avLst/>
            </a:prstGeom>
            <a:solidFill>
              <a:srgbClr val="FFCC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43" name="Oval 287"/>
            <p:cNvSpPr>
              <a:spLocks noChangeArrowheads="1"/>
            </p:cNvSpPr>
            <p:nvPr/>
          </p:nvSpPr>
          <p:spPr bwMode="auto">
            <a:xfrm rot="848122">
              <a:off x="2207" y="1531"/>
              <a:ext cx="76" cy="190"/>
            </a:xfrm>
            <a:prstGeom prst="ellipse">
              <a:avLst/>
            </a:prstGeom>
            <a:solidFill>
              <a:srgbClr val="FFCC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44" name="Oval 288"/>
            <p:cNvSpPr>
              <a:spLocks noChangeArrowheads="1"/>
            </p:cNvSpPr>
            <p:nvPr/>
          </p:nvSpPr>
          <p:spPr bwMode="auto">
            <a:xfrm rot="1022545">
              <a:off x="2230" y="1546"/>
              <a:ext cx="75" cy="189"/>
            </a:xfrm>
            <a:prstGeom prst="ellipse">
              <a:avLst/>
            </a:prstGeom>
            <a:solidFill>
              <a:srgbClr val="FFCC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45" name="Freeform 289"/>
            <p:cNvSpPr>
              <a:spLocks/>
            </p:cNvSpPr>
            <p:nvPr/>
          </p:nvSpPr>
          <p:spPr bwMode="auto">
            <a:xfrm flipH="1">
              <a:off x="1127" y="1548"/>
              <a:ext cx="274" cy="911"/>
            </a:xfrm>
            <a:custGeom>
              <a:avLst/>
              <a:gdLst>
                <a:gd name="T0" fmla="*/ 0 w 332"/>
                <a:gd name="T1" fmla="*/ 1088 h 1088"/>
                <a:gd name="T2" fmla="*/ 226 w 332"/>
                <a:gd name="T3" fmla="*/ 726 h 1088"/>
                <a:gd name="T4" fmla="*/ 317 w 332"/>
                <a:gd name="T5" fmla="*/ 363 h 1088"/>
                <a:gd name="T6" fmla="*/ 317 w 332"/>
                <a:gd name="T7" fmla="*/ 0 h 1088"/>
              </a:gdLst>
              <a:ahLst/>
              <a:cxnLst>
                <a:cxn ang="0">
                  <a:pos x="T0" y="T1"/>
                </a:cxn>
                <a:cxn ang="0">
                  <a:pos x="T2" y="T3"/>
                </a:cxn>
                <a:cxn ang="0">
                  <a:pos x="T4" y="T5"/>
                </a:cxn>
                <a:cxn ang="0">
                  <a:pos x="T6" y="T7"/>
                </a:cxn>
              </a:cxnLst>
              <a:rect l="0" t="0" r="r" b="b"/>
              <a:pathLst>
                <a:path w="332" h="1088">
                  <a:moveTo>
                    <a:pt x="0" y="1088"/>
                  </a:moveTo>
                  <a:cubicBezTo>
                    <a:pt x="86" y="967"/>
                    <a:pt x="173" y="847"/>
                    <a:pt x="226" y="726"/>
                  </a:cubicBezTo>
                  <a:cubicBezTo>
                    <a:pt x="279" y="605"/>
                    <a:pt x="302" y="484"/>
                    <a:pt x="317" y="363"/>
                  </a:cubicBezTo>
                  <a:cubicBezTo>
                    <a:pt x="332" y="242"/>
                    <a:pt x="324" y="121"/>
                    <a:pt x="317" y="0"/>
                  </a:cubicBezTo>
                </a:path>
              </a:pathLst>
            </a:custGeom>
            <a:noFill/>
            <a:ln w="38100" cmpd="sng">
              <a:solidFill>
                <a:srgbClr val="292929"/>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45346" name="Freeform 290"/>
            <p:cNvSpPr>
              <a:spLocks/>
            </p:cNvSpPr>
            <p:nvPr/>
          </p:nvSpPr>
          <p:spPr bwMode="auto">
            <a:xfrm flipH="1">
              <a:off x="845" y="1701"/>
              <a:ext cx="562" cy="758"/>
            </a:xfrm>
            <a:custGeom>
              <a:avLst/>
              <a:gdLst>
                <a:gd name="T0" fmla="*/ 0 w 681"/>
                <a:gd name="T1" fmla="*/ 907 h 907"/>
                <a:gd name="T2" fmla="*/ 454 w 681"/>
                <a:gd name="T3" fmla="*/ 544 h 907"/>
                <a:gd name="T4" fmla="*/ 681 w 681"/>
                <a:gd name="T5" fmla="*/ 0 h 907"/>
              </a:gdLst>
              <a:ahLst/>
              <a:cxnLst>
                <a:cxn ang="0">
                  <a:pos x="T0" y="T1"/>
                </a:cxn>
                <a:cxn ang="0">
                  <a:pos x="T2" y="T3"/>
                </a:cxn>
                <a:cxn ang="0">
                  <a:pos x="T4" y="T5"/>
                </a:cxn>
              </a:cxnLst>
              <a:rect l="0" t="0" r="r" b="b"/>
              <a:pathLst>
                <a:path w="681" h="907">
                  <a:moveTo>
                    <a:pt x="0" y="907"/>
                  </a:moveTo>
                  <a:cubicBezTo>
                    <a:pt x="170" y="801"/>
                    <a:pt x="341" y="695"/>
                    <a:pt x="454" y="544"/>
                  </a:cubicBezTo>
                  <a:cubicBezTo>
                    <a:pt x="567" y="393"/>
                    <a:pt x="643" y="91"/>
                    <a:pt x="681" y="0"/>
                  </a:cubicBezTo>
                </a:path>
              </a:pathLst>
            </a:custGeom>
            <a:noFill/>
            <a:ln w="38100" cmpd="sng">
              <a:solidFill>
                <a:srgbClr val="292929"/>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45347" name="Oval 291"/>
            <p:cNvSpPr>
              <a:spLocks noChangeArrowheads="1"/>
            </p:cNvSpPr>
            <p:nvPr/>
          </p:nvSpPr>
          <p:spPr bwMode="auto">
            <a:xfrm flipH="1">
              <a:off x="1114" y="1362"/>
              <a:ext cx="75" cy="189"/>
            </a:xfrm>
            <a:prstGeom prst="ellipse">
              <a:avLst/>
            </a:prstGeom>
            <a:solidFill>
              <a:srgbClr val="FFCC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48" name="Oval 292"/>
            <p:cNvSpPr>
              <a:spLocks noChangeArrowheads="1"/>
            </p:cNvSpPr>
            <p:nvPr/>
          </p:nvSpPr>
          <p:spPr bwMode="auto">
            <a:xfrm rot="21416380" flipH="1">
              <a:off x="1090" y="1364"/>
              <a:ext cx="74" cy="190"/>
            </a:xfrm>
            <a:prstGeom prst="ellipse">
              <a:avLst/>
            </a:prstGeom>
            <a:solidFill>
              <a:srgbClr val="FFCC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49" name="Oval 293"/>
            <p:cNvSpPr>
              <a:spLocks noChangeArrowheads="1"/>
            </p:cNvSpPr>
            <p:nvPr/>
          </p:nvSpPr>
          <p:spPr bwMode="auto">
            <a:xfrm rot="20751878" flipH="1">
              <a:off x="800" y="1520"/>
              <a:ext cx="75" cy="190"/>
            </a:xfrm>
            <a:prstGeom prst="ellipse">
              <a:avLst/>
            </a:prstGeom>
            <a:solidFill>
              <a:srgbClr val="FFCC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50" name="Oval 294"/>
            <p:cNvSpPr>
              <a:spLocks noChangeArrowheads="1"/>
            </p:cNvSpPr>
            <p:nvPr/>
          </p:nvSpPr>
          <p:spPr bwMode="auto">
            <a:xfrm rot="20577455" flipH="1">
              <a:off x="778" y="1534"/>
              <a:ext cx="74" cy="190"/>
            </a:xfrm>
            <a:prstGeom prst="ellipse">
              <a:avLst/>
            </a:prstGeom>
            <a:solidFill>
              <a:srgbClr val="FFCC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51" name="Oval 295"/>
            <p:cNvSpPr>
              <a:spLocks noChangeArrowheads="1"/>
            </p:cNvSpPr>
            <p:nvPr/>
          </p:nvSpPr>
          <p:spPr bwMode="auto">
            <a:xfrm>
              <a:off x="1430" y="2468"/>
              <a:ext cx="231" cy="271"/>
            </a:xfrm>
            <a:prstGeom prst="ellipse">
              <a:avLst/>
            </a:prstGeom>
            <a:solidFill>
              <a:srgbClr val="0033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52" name="AutoShape 296"/>
            <p:cNvSpPr>
              <a:spLocks noChangeArrowheads="1"/>
            </p:cNvSpPr>
            <p:nvPr/>
          </p:nvSpPr>
          <p:spPr bwMode="auto">
            <a:xfrm rot="8933839">
              <a:off x="1645" y="2372"/>
              <a:ext cx="262" cy="492"/>
            </a:xfrm>
            <a:prstGeom prst="moon">
              <a:avLst>
                <a:gd name="adj" fmla="val 50000"/>
              </a:avLst>
            </a:prstGeom>
            <a:solidFill>
              <a:srgbClr val="0066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53" name="AutoShape 297"/>
            <p:cNvSpPr>
              <a:spLocks noChangeArrowheads="1"/>
            </p:cNvSpPr>
            <p:nvPr/>
          </p:nvSpPr>
          <p:spPr bwMode="auto">
            <a:xfrm rot="1485656">
              <a:off x="1191" y="2395"/>
              <a:ext cx="262" cy="493"/>
            </a:xfrm>
            <a:prstGeom prst="moon">
              <a:avLst>
                <a:gd name="adj" fmla="val 50000"/>
              </a:avLst>
            </a:prstGeom>
            <a:solidFill>
              <a:srgbClr val="0066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54" name="Oval 298"/>
            <p:cNvSpPr>
              <a:spLocks noChangeArrowheads="1"/>
            </p:cNvSpPr>
            <p:nvPr/>
          </p:nvSpPr>
          <p:spPr bwMode="auto">
            <a:xfrm>
              <a:off x="1494" y="2617"/>
              <a:ext cx="96" cy="142"/>
            </a:xfrm>
            <a:prstGeom prst="ellipse">
              <a:avLst/>
            </a:prstGeom>
            <a:solidFill>
              <a:srgbClr val="0033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55" name="Oval 299"/>
            <p:cNvSpPr>
              <a:spLocks noChangeArrowheads="1"/>
            </p:cNvSpPr>
            <p:nvPr/>
          </p:nvSpPr>
          <p:spPr bwMode="auto">
            <a:xfrm>
              <a:off x="1487" y="1549"/>
              <a:ext cx="107" cy="180"/>
            </a:xfrm>
            <a:prstGeom prst="ellipse">
              <a:avLst/>
            </a:prstGeom>
            <a:solidFill>
              <a:srgbClr val="0080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56" name="Oval 300"/>
            <p:cNvSpPr>
              <a:spLocks noChangeArrowheads="1"/>
            </p:cNvSpPr>
            <p:nvPr/>
          </p:nvSpPr>
          <p:spPr bwMode="auto">
            <a:xfrm>
              <a:off x="1488" y="1576"/>
              <a:ext cx="102" cy="181"/>
            </a:xfrm>
            <a:prstGeom prst="ellipse">
              <a:avLst/>
            </a:prstGeom>
            <a:solidFill>
              <a:srgbClr val="008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45357" name="Rectangle 301"/>
            <p:cNvSpPr>
              <a:spLocks noChangeArrowheads="1"/>
            </p:cNvSpPr>
            <p:nvPr/>
          </p:nvSpPr>
          <p:spPr bwMode="auto">
            <a:xfrm rot="5400000">
              <a:off x="1481" y="1948"/>
              <a:ext cx="114" cy="98"/>
            </a:xfrm>
            <a:prstGeom prst="rect">
              <a:avLst/>
            </a:prstGeom>
            <a:solidFill>
              <a:srgbClr val="008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spTree>
    <p:extLst>
      <p:ext uri="{BB962C8B-B14F-4D97-AF65-F5344CB8AC3E}">
        <p14:creationId xmlns:p14="http://schemas.microsoft.com/office/powerpoint/2010/main" val="2702609084"/>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defRPr/>
            </a:pPr>
            <a:r>
              <a:rPr lang="en-GB" dirty="0" smtClean="0"/>
              <a:t>Pollination Quiz</a:t>
            </a:r>
          </a:p>
        </p:txBody>
      </p:sp>
      <p:sp>
        <p:nvSpPr>
          <p:cNvPr id="26627" name="Rectangle 3"/>
          <p:cNvSpPr>
            <a:spLocks noGrp="1" noChangeArrowheads="1"/>
          </p:cNvSpPr>
          <p:nvPr>
            <p:ph type="body" idx="1"/>
          </p:nvPr>
        </p:nvSpPr>
        <p:spPr>
          <a:xfrm>
            <a:off x="457200" y="1600200"/>
            <a:ext cx="8229600" cy="604838"/>
          </a:xfrm>
        </p:spPr>
        <p:txBody>
          <a:bodyPr/>
          <a:lstStyle/>
          <a:p>
            <a:pPr eaLnBrk="1" hangingPunct="1">
              <a:defRPr/>
            </a:pPr>
            <a:r>
              <a:rPr lang="en-GB" smtClean="0"/>
              <a:t>Pollination is the transfer from….?</a:t>
            </a:r>
          </a:p>
        </p:txBody>
      </p:sp>
      <p:sp>
        <p:nvSpPr>
          <p:cNvPr id="26629" name="AutoShape 5">
            <a:hlinkClick r:id="" action="ppaction://macro?name=Wrong" highlightClick="1"/>
          </p:cNvPr>
          <p:cNvSpPr>
            <a:spLocks noChangeArrowheads="1"/>
          </p:cNvSpPr>
          <p:nvPr/>
        </p:nvSpPr>
        <p:spPr bwMode="auto">
          <a:xfrm>
            <a:off x="684213" y="2492375"/>
            <a:ext cx="7775575" cy="649288"/>
          </a:xfrm>
          <a:prstGeom prst="actionButtonBlank">
            <a:avLst/>
          </a:prstGeom>
          <a:solidFill>
            <a:schemeClr val="accent3">
              <a:lumMod val="60000"/>
              <a:lumOff val="40000"/>
            </a:schemeClr>
          </a:solidFill>
          <a:ln>
            <a:noFill/>
          </a:ln>
          <a:effectLst/>
          <a:extLst/>
        </p:spPr>
        <p:txBody>
          <a:bodyPr wrap="none" anchor="ctr"/>
          <a:lstStyle/>
          <a:p>
            <a:pPr>
              <a:defRPr/>
            </a:pPr>
            <a:r>
              <a:rPr lang="en-GB" sz="2800" dirty="0" smtClean="0">
                <a:cs typeface="Arial" charset="0"/>
              </a:rPr>
              <a:t>A.				 </a:t>
            </a:r>
            <a:r>
              <a:rPr lang="en-GB" sz="2800" dirty="0">
                <a:cs typeface="Arial" charset="0"/>
              </a:rPr>
              <a:t>stigma to anther</a:t>
            </a:r>
          </a:p>
        </p:txBody>
      </p:sp>
      <p:sp>
        <p:nvSpPr>
          <p:cNvPr id="26630" name="AutoShape 6">
            <a:hlinkClick r:id="" action="ppaction://macro?name=Wrong" highlightClick="1"/>
          </p:cNvPr>
          <p:cNvSpPr>
            <a:spLocks noChangeArrowheads="1"/>
          </p:cNvSpPr>
          <p:nvPr/>
        </p:nvSpPr>
        <p:spPr bwMode="auto">
          <a:xfrm>
            <a:off x="684213" y="3308350"/>
            <a:ext cx="7775575" cy="649288"/>
          </a:xfrm>
          <a:prstGeom prst="actionButtonBlank">
            <a:avLst/>
          </a:prstGeom>
          <a:solidFill>
            <a:schemeClr val="accent3">
              <a:lumMod val="60000"/>
              <a:lumOff val="40000"/>
            </a:schemeClr>
          </a:solidFill>
          <a:ln>
            <a:noFill/>
          </a:ln>
          <a:effectLst/>
          <a:extLst/>
        </p:spPr>
        <p:txBody>
          <a:bodyPr wrap="none" anchor="ctr"/>
          <a:lstStyle/>
          <a:p>
            <a:pPr>
              <a:defRPr/>
            </a:pPr>
            <a:r>
              <a:rPr lang="en-GB" sz="2800" dirty="0" smtClean="0">
                <a:cs typeface="Arial" charset="0"/>
              </a:rPr>
              <a:t>B.				style </a:t>
            </a:r>
            <a:r>
              <a:rPr lang="en-GB" sz="2800" dirty="0">
                <a:cs typeface="Arial" charset="0"/>
              </a:rPr>
              <a:t>to stamen</a:t>
            </a:r>
          </a:p>
        </p:txBody>
      </p:sp>
      <p:sp>
        <p:nvSpPr>
          <p:cNvPr id="26631" name="AutoShape 7">
            <a:hlinkClick r:id="" action="ppaction://macro?name=Right" highlightClick="1"/>
          </p:cNvPr>
          <p:cNvSpPr>
            <a:spLocks noChangeArrowheads="1"/>
          </p:cNvSpPr>
          <p:nvPr/>
        </p:nvSpPr>
        <p:spPr bwMode="auto">
          <a:xfrm>
            <a:off x="684213" y="4941888"/>
            <a:ext cx="7775575" cy="649287"/>
          </a:xfrm>
          <a:prstGeom prst="actionButtonBlank">
            <a:avLst/>
          </a:prstGeom>
          <a:solidFill>
            <a:schemeClr val="accent3">
              <a:lumMod val="60000"/>
              <a:lumOff val="40000"/>
            </a:schemeClr>
          </a:solidFill>
          <a:ln>
            <a:noFill/>
          </a:ln>
          <a:effectLst/>
          <a:extLst/>
        </p:spPr>
        <p:txBody>
          <a:bodyPr wrap="none" anchor="ctr"/>
          <a:lstStyle/>
          <a:p>
            <a:pPr>
              <a:defRPr/>
            </a:pPr>
            <a:r>
              <a:rPr lang="en-GB" sz="2800" dirty="0" smtClean="0">
                <a:cs typeface="Arial" charset="0"/>
              </a:rPr>
              <a:t>D.				anther </a:t>
            </a:r>
            <a:r>
              <a:rPr lang="en-GB" sz="2800" dirty="0">
                <a:cs typeface="Arial" charset="0"/>
              </a:rPr>
              <a:t>to stigma</a:t>
            </a:r>
          </a:p>
        </p:txBody>
      </p:sp>
      <p:sp>
        <p:nvSpPr>
          <p:cNvPr id="26632" name="AutoShape 8">
            <a:hlinkClick r:id="" action="ppaction://macro?name=Wrong" highlightClick="1"/>
          </p:cNvPr>
          <p:cNvSpPr>
            <a:spLocks noChangeArrowheads="1"/>
          </p:cNvSpPr>
          <p:nvPr/>
        </p:nvSpPr>
        <p:spPr bwMode="auto">
          <a:xfrm>
            <a:off x="684213" y="4076700"/>
            <a:ext cx="7775575" cy="649288"/>
          </a:xfrm>
          <a:prstGeom prst="actionButtonBlank">
            <a:avLst/>
          </a:prstGeom>
          <a:solidFill>
            <a:schemeClr val="accent3">
              <a:lumMod val="60000"/>
              <a:lumOff val="40000"/>
            </a:schemeClr>
          </a:solidFill>
          <a:ln>
            <a:noFill/>
          </a:ln>
          <a:effectLst/>
          <a:extLst/>
        </p:spPr>
        <p:txBody>
          <a:bodyPr wrap="none" anchor="ctr"/>
          <a:lstStyle/>
          <a:p>
            <a:pPr>
              <a:defRPr/>
            </a:pPr>
            <a:r>
              <a:rPr lang="en-GB" sz="2800" dirty="0" smtClean="0">
                <a:cs typeface="Arial" charset="0"/>
              </a:rPr>
              <a:t>C.				ovule </a:t>
            </a:r>
            <a:r>
              <a:rPr lang="en-GB" sz="2800" dirty="0">
                <a:cs typeface="Arial" charset="0"/>
              </a:rPr>
              <a:t>to filament</a:t>
            </a:r>
          </a:p>
        </p:txBody>
      </p:sp>
    </p:spTree>
    <p:extLst>
      <p:ext uri="{BB962C8B-B14F-4D97-AF65-F5344CB8AC3E}">
        <p14:creationId xmlns:p14="http://schemas.microsoft.com/office/powerpoint/2010/main" val="2257696983"/>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defRPr/>
            </a:pPr>
            <a:r>
              <a:rPr lang="en-GB" smtClean="0"/>
              <a:t>Pollination Quiz</a:t>
            </a:r>
          </a:p>
        </p:txBody>
      </p:sp>
      <p:sp>
        <p:nvSpPr>
          <p:cNvPr id="27651" name="Rectangle 3"/>
          <p:cNvSpPr>
            <a:spLocks noGrp="1" noChangeArrowheads="1"/>
          </p:cNvSpPr>
          <p:nvPr>
            <p:ph type="body" idx="1"/>
          </p:nvPr>
        </p:nvSpPr>
        <p:spPr>
          <a:xfrm>
            <a:off x="457200" y="1600200"/>
            <a:ext cx="8229600" cy="604838"/>
          </a:xfrm>
        </p:spPr>
        <p:txBody>
          <a:bodyPr/>
          <a:lstStyle/>
          <a:p>
            <a:pPr eaLnBrk="1" hangingPunct="1">
              <a:defRPr/>
            </a:pPr>
            <a:r>
              <a:rPr lang="en-GB" smtClean="0"/>
              <a:t>The two mechanisms for pollination are?</a:t>
            </a:r>
          </a:p>
        </p:txBody>
      </p:sp>
      <p:sp>
        <p:nvSpPr>
          <p:cNvPr id="27653" name="AutoShape 5">
            <a:hlinkClick r:id="" action="ppaction://macro?name=Wrong" highlightClick="1"/>
          </p:cNvPr>
          <p:cNvSpPr>
            <a:spLocks noChangeArrowheads="1"/>
          </p:cNvSpPr>
          <p:nvPr/>
        </p:nvSpPr>
        <p:spPr bwMode="auto">
          <a:xfrm>
            <a:off x="684213" y="2492375"/>
            <a:ext cx="7775575" cy="649288"/>
          </a:xfrm>
          <a:prstGeom prst="actionButtonBlank">
            <a:avLst/>
          </a:prstGeom>
          <a:solidFill>
            <a:schemeClr val="accent3">
              <a:lumMod val="60000"/>
              <a:lumOff val="40000"/>
            </a:schemeClr>
          </a:solidFill>
          <a:ln>
            <a:noFill/>
          </a:ln>
          <a:effectLst/>
          <a:extLst/>
        </p:spPr>
        <p:txBody>
          <a:bodyPr wrap="none" anchor="ctr"/>
          <a:lstStyle/>
          <a:p>
            <a:pPr>
              <a:defRPr/>
            </a:pPr>
            <a:r>
              <a:rPr lang="en-GB" sz="2800" dirty="0" smtClean="0">
                <a:cs typeface="Arial" charset="0"/>
              </a:rPr>
              <a:t>A.				Wind </a:t>
            </a:r>
            <a:r>
              <a:rPr lang="en-GB" sz="2800" dirty="0">
                <a:cs typeface="Arial" charset="0"/>
              </a:rPr>
              <a:t>and water</a:t>
            </a:r>
          </a:p>
        </p:txBody>
      </p:sp>
      <p:sp>
        <p:nvSpPr>
          <p:cNvPr id="27654" name="AutoShape 6">
            <a:hlinkClick r:id="" action="ppaction://macro?name=Wrong" highlightClick="1"/>
          </p:cNvPr>
          <p:cNvSpPr>
            <a:spLocks noChangeArrowheads="1"/>
          </p:cNvSpPr>
          <p:nvPr/>
        </p:nvSpPr>
        <p:spPr bwMode="auto">
          <a:xfrm>
            <a:off x="684213" y="4149725"/>
            <a:ext cx="7775575" cy="649288"/>
          </a:xfrm>
          <a:prstGeom prst="actionButtonBlank">
            <a:avLst/>
          </a:prstGeom>
          <a:solidFill>
            <a:schemeClr val="accent3">
              <a:lumMod val="60000"/>
              <a:lumOff val="40000"/>
            </a:schemeClr>
          </a:solidFill>
          <a:ln>
            <a:noFill/>
          </a:ln>
          <a:effectLst/>
          <a:extLst/>
        </p:spPr>
        <p:txBody>
          <a:bodyPr wrap="none" anchor="ctr"/>
          <a:lstStyle/>
          <a:p>
            <a:pPr>
              <a:defRPr/>
            </a:pPr>
            <a:r>
              <a:rPr lang="en-GB" sz="2800" dirty="0" smtClean="0">
                <a:cs typeface="Arial" charset="0"/>
              </a:rPr>
              <a:t>C.				Insect </a:t>
            </a:r>
            <a:r>
              <a:rPr lang="en-GB" sz="2800" dirty="0">
                <a:cs typeface="Arial" charset="0"/>
              </a:rPr>
              <a:t>and water</a:t>
            </a:r>
          </a:p>
        </p:txBody>
      </p:sp>
      <p:sp>
        <p:nvSpPr>
          <p:cNvPr id="27655" name="AutoShape 7">
            <a:hlinkClick r:id="" action="ppaction://macro?name=Right" highlightClick="1"/>
          </p:cNvPr>
          <p:cNvSpPr>
            <a:spLocks noChangeArrowheads="1"/>
          </p:cNvSpPr>
          <p:nvPr/>
        </p:nvSpPr>
        <p:spPr bwMode="auto">
          <a:xfrm>
            <a:off x="684213" y="3357563"/>
            <a:ext cx="7775575" cy="649287"/>
          </a:xfrm>
          <a:prstGeom prst="actionButtonBlank">
            <a:avLst/>
          </a:prstGeom>
          <a:solidFill>
            <a:schemeClr val="accent3">
              <a:lumMod val="60000"/>
              <a:lumOff val="40000"/>
            </a:schemeClr>
          </a:solidFill>
          <a:ln>
            <a:noFill/>
          </a:ln>
          <a:effectLst/>
          <a:extLst/>
        </p:spPr>
        <p:txBody>
          <a:bodyPr wrap="none" anchor="ctr"/>
          <a:lstStyle/>
          <a:p>
            <a:pPr>
              <a:defRPr/>
            </a:pPr>
            <a:r>
              <a:rPr lang="en-GB" sz="2800" dirty="0" smtClean="0">
                <a:cs typeface="Arial" charset="0"/>
              </a:rPr>
              <a:t>B.				Insect </a:t>
            </a:r>
            <a:r>
              <a:rPr lang="en-GB" sz="2800" dirty="0">
                <a:cs typeface="Arial" charset="0"/>
              </a:rPr>
              <a:t>and wind</a:t>
            </a:r>
          </a:p>
        </p:txBody>
      </p:sp>
      <p:sp>
        <p:nvSpPr>
          <p:cNvPr id="27656" name="AutoShape 8">
            <a:hlinkClick r:id="" action="ppaction://macro?name=Wrong" highlightClick="1"/>
          </p:cNvPr>
          <p:cNvSpPr>
            <a:spLocks noChangeArrowheads="1"/>
          </p:cNvSpPr>
          <p:nvPr/>
        </p:nvSpPr>
        <p:spPr bwMode="auto">
          <a:xfrm>
            <a:off x="684213" y="4941888"/>
            <a:ext cx="7775575" cy="649287"/>
          </a:xfrm>
          <a:prstGeom prst="actionButtonBlank">
            <a:avLst/>
          </a:prstGeom>
          <a:solidFill>
            <a:schemeClr val="accent3">
              <a:lumMod val="60000"/>
              <a:lumOff val="40000"/>
            </a:schemeClr>
          </a:solidFill>
          <a:ln>
            <a:noFill/>
          </a:ln>
          <a:effectLst/>
          <a:extLst/>
        </p:spPr>
        <p:txBody>
          <a:bodyPr wrap="none" anchor="ctr"/>
          <a:lstStyle/>
          <a:p>
            <a:pPr>
              <a:defRPr/>
            </a:pPr>
            <a:r>
              <a:rPr lang="en-GB" sz="2800" dirty="0" smtClean="0">
                <a:cs typeface="Arial" charset="0"/>
              </a:rPr>
              <a:t>D.				Wind </a:t>
            </a:r>
            <a:r>
              <a:rPr lang="en-GB" sz="2800" dirty="0">
                <a:cs typeface="Arial" charset="0"/>
              </a:rPr>
              <a:t>and birds</a:t>
            </a:r>
          </a:p>
        </p:txBody>
      </p:sp>
    </p:spTree>
    <p:extLst>
      <p:ext uri="{BB962C8B-B14F-4D97-AF65-F5344CB8AC3E}">
        <p14:creationId xmlns:p14="http://schemas.microsoft.com/office/powerpoint/2010/main" val="2812955097"/>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defRPr/>
            </a:pPr>
            <a:r>
              <a:rPr lang="en-GB" smtClean="0"/>
              <a:t>Pollination Quiz</a:t>
            </a:r>
          </a:p>
        </p:txBody>
      </p:sp>
      <p:sp>
        <p:nvSpPr>
          <p:cNvPr id="28675" name="Rectangle 3"/>
          <p:cNvSpPr>
            <a:spLocks noGrp="1" noChangeArrowheads="1"/>
          </p:cNvSpPr>
          <p:nvPr>
            <p:ph type="body" idx="1"/>
          </p:nvPr>
        </p:nvSpPr>
        <p:spPr>
          <a:xfrm>
            <a:off x="457200" y="1600200"/>
            <a:ext cx="8229600" cy="604838"/>
          </a:xfrm>
        </p:spPr>
        <p:txBody>
          <a:bodyPr/>
          <a:lstStyle/>
          <a:p>
            <a:pPr eaLnBrk="1" hangingPunct="1">
              <a:defRPr/>
            </a:pPr>
            <a:r>
              <a:rPr lang="en-GB" smtClean="0"/>
              <a:t>Cross-pollination…</a:t>
            </a:r>
          </a:p>
        </p:txBody>
      </p:sp>
      <p:sp>
        <p:nvSpPr>
          <p:cNvPr id="28677" name="AutoShape 5">
            <a:hlinkClick r:id="" action="ppaction://macro?name=Right" highlightClick="1"/>
          </p:cNvPr>
          <p:cNvSpPr>
            <a:spLocks noChangeArrowheads="1"/>
          </p:cNvSpPr>
          <p:nvPr/>
        </p:nvSpPr>
        <p:spPr bwMode="auto">
          <a:xfrm>
            <a:off x="684213" y="2492375"/>
            <a:ext cx="7775575" cy="649288"/>
          </a:xfrm>
          <a:prstGeom prst="actionButtonBlank">
            <a:avLst/>
          </a:prstGeom>
          <a:solidFill>
            <a:schemeClr val="accent3">
              <a:lumMod val="60000"/>
              <a:lumOff val="40000"/>
            </a:schemeClr>
          </a:solidFill>
          <a:ln>
            <a:noFill/>
          </a:ln>
          <a:effectLst/>
          <a:extLst/>
        </p:spPr>
        <p:txBody>
          <a:bodyPr wrap="none" anchor="ctr"/>
          <a:lstStyle/>
          <a:p>
            <a:pPr>
              <a:defRPr/>
            </a:pPr>
            <a:r>
              <a:rPr lang="en-GB" sz="2800" dirty="0" smtClean="0">
                <a:cs typeface="Arial" charset="0"/>
              </a:rPr>
              <a:t>A.			Increases genetic variation</a:t>
            </a:r>
            <a:endParaRPr lang="en-GB" sz="2800" dirty="0">
              <a:cs typeface="Arial" charset="0"/>
            </a:endParaRPr>
          </a:p>
        </p:txBody>
      </p:sp>
      <p:sp>
        <p:nvSpPr>
          <p:cNvPr id="28678" name="AutoShape 6">
            <a:hlinkClick r:id="" action="ppaction://macro?name=Wrong" highlightClick="1"/>
          </p:cNvPr>
          <p:cNvSpPr>
            <a:spLocks noChangeArrowheads="1"/>
          </p:cNvSpPr>
          <p:nvPr/>
        </p:nvSpPr>
        <p:spPr bwMode="auto">
          <a:xfrm>
            <a:off x="684213" y="3308350"/>
            <a:ext cx="7775575" cy="649288"/>
          </a:xfrm>
          <a:prstGeom prst="actionButtonBlank">
            <a:avLst/>
          </a:prstGeom>
          <a:solidFill>
            <a:schemeClr val="accent3">
              <a:lumMod val="60000"/>
              <a:lumOff val="40000"/>
            </a:schemeClr>
          </a:solidFill>
          <a:ln>
            <a:noFill/>
          </a:ln>
          <a:effectLst/>
          <a:extLst/>
        </p:spPr>
        <p:txBody>
          <a:bodyPr wrap="none" anchor="ctr"/>
          <a:lstStyle/>
          <a:p>
            <a:pPr>
              <a:defRPr/>
            </a:pPr>
            <a:r>
              <a:rPr lang="en-GB" sz="2800" dirty="0" smtClean="0">
                <a:cs typeface="Arial" charset="0"/>
              </a:rPr>
              <a:t>B.			Decreases genetic variation</a:t>
            </a:r>
            <a:endParaRPr lang="en-GB" sz="2800" dirty="0">
              <a:cs typeface="Arial" charset="0"/>
            </a:endParaRPr>
          </a:p>
        </p:txBody>
      </p:sp>
      <p:sp>
        <p:nvSpPr>
          <p:cNvPr id="28679" name="AutoShape 7">
            <a:hlinkClick r:id="" action="ppaction://macro?name=Right" highlightClick="1"/>
          </p:cNvPr>
          <p:cNvSpPr>
            <a:spLocks noChangeArrowheads="1"/>
          </p:cNvSpPr>
          <p:nvPr/>
        </p:nvSpPr>
        <p:spPr bwMode="auto">
          <a:xfrm>
            <a:off x="684213" y="4868863"/>
            <a:ext cx="7775575" cy="649287"/>
          </a:xfrm>
          <a:prstGeom prst="actionButtonBlank">
            <a:avLst/>
          </a:prstGeom>
          <a:solidFill>
            <a:schemeClr val="accent3">
              <a:lumMod val="60000"/>
              <a:lumOff val="40000"/>
            </a:schemeClr>
          </a:solidFill>
          <a:ln>
            <a:noFill/>
          </a:ln>
          <a:effectLst/>
          <a:extLst/>
        </p:spPr>
        <p:txBody>
          <a:bodyPr wrap="none" anchor="ctr"/>
          <a:lstStyle/>
          <a:p>
            <a:pPr>
              <a:defRPr/>
            </a:pPr>
            <a:r>
              <a:rPr lang="en-GB" sz="2800" dirty="0" smtClean="0">
                <a:cs typeface="Arial" charset="0"/>
              </a:rPr>
              <a:t>D.			Is </a:t>
            </a:r>
            <a:r>
              <a:rPr lang="en-GB" sz="2800" dirty="0">
                <a:cs typeface="Arial" charset="0"/>
              </a:rPr>
              <a:t>only performed by wind</a:t>
            </a:r>
          </a:p>
        </p:txBody>
      </p:sp>
      <p:sp>
        <p:nvSpPr>
          <p:cNvPr id="28680" name="AutoShape 8">
            <a:hlinkClick r:id="" action="ppaction://macro?name=Wrong" highlightClick="1"/>
          </p:cNvPr>
          <p:cNvSpPr>
            <a:spLocks noChangeArrowheads="1"/>
          </p:cNvSpPr>
          <p:nvPr/>
        </p:nvSpPr>
        <p:spPr bwMode="auto">
          <a:xfrm>
            <a:off x="684213" y="4076700"/>
            <a:ext cx="7775575" cy="649288"/>
          </a:xfrm>
          <a:prstGeom prst="actionButtonBlank">
            <a:avLst/>
          </a:prstGeom>
          <a:solidFill>
            <a:schemeClr val="accent3">
              <a:lumMod val="60000"/>
              <a:lumOff val="40000"/>
            </a:schemeClr>
          </a:solidFill>
          <a:ln>
            <a:noFill/>
          </a:ln>
          <a:effectLst/>
          <a:extLst/>
        </p:spPr>
        <p:txBody>
          <a:bodyPr wrap="none" anchor="ctr"/>
          <a:lstStyle/>
          <a:p>
            <a:pPr>
              <a:defRPr/>
            </a:pPr>
            <a:r>
              <a:rPr lang="en-GB" sz="2800" dirty="0" smtClean="0">
                <a:cs typeface="Arial" charset="0"/>
              </a:rPr>
              <a:t>C.			Is </a:t>
            </a:r>
            <a:r>
              <a:rPr lang="en-GB" sz="2800" dirty="0">
                <a:cs typeface="Arial" charset="0"/>
              </a:rPr>
              <a:t>only performed by insects</a:t>
            </a:r>
          </a:p>
        </p:txBody>
      </p:sp>
    </p:spTree>
    <p:extLst>
      <p:ext uri="{BB962C8B-B14F-4D97-AF65-F5344CB8AC3E}">
        <p14:creationId xmlns:p14="http://schemas.microsoft.com/office/powerpoint/2010/main" val="3735701837"/>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defRPr/>
            </a:pPr>
            <a:r>
              <a:rPr lang="en-GB" smtClean="0"/>
              <a:t>Pollination Quiz</a:t>
            </a:r>
          </a:p>
        </p:txBody>
      </p:sp>
      <p:sp>
        <p:nvSpPr>
          <p:cNvPr id="29699" name="Rectangle 3"/>
          <p:cNvSpPr>
            <a:spLocks noGrp="1" noChangeArrowheads="1"/>
          </p:cNvSpPr>
          <p:nvPr>
            <p:ph type="body" idx="1"/>
          </p:nvPr>
        </p:nvSpPr>
        <p:spPr>
          <a:xfrm>
            <a:off x="457200" y="1600200"/>
            <a:ext cx="8229600" cy="604838"/>
          </a:xfrm>
        </p:spPr>
        <p:txBody>
          <a:bodyPr/>
          <a:lstStyle/>
          <a:p>
            <a:pPr eaLnBrk="1" hangingPunct="1">
              <a:defRPr/>
            </a:pPr>
            <a:r>
              <a:rPr lang="en-GB" sz="2800" smtClean="0"/>
              <a:t>Flowers are adapted for wind-pollination by…</a:t>
            </a:r>
          </a:p>
        </p:txBody>
      </p:sp>
      <p:sp>
        <p:nvSpPr>
          <p:cNvPr id="29701" name="AutoShape 5">
            <a:hlinkClick r:id="" action="ppaction://macro?name=Right" highlightClick="1"/>
          </p:cNvPr>
          <p:cNvSpPr>
            <a:spLocks noChangeArrowheads="1"/>
          </p:cNvSpPr>
          <p:nvPr/>
        </p:nvSpPr>
        <p:spPr bwMode="auto">
          <a:xfrm>
            <a:off x="684213" y="4171950"/>
            <a:ext cx="7775575" cy="649288"/>
          </a:xfrm>
          <a:prstGeom prst="actionButtonBlank">
            <a:avLst/>
          </a:prstGeom>
          <a:solidFill>
            <a:schemeClr val="accent3">
              <a:lumMod val="60000"/>
              <a:lumOff val="40000"/>
            </a:schemeClr>
          </a:solidFill>
          <a:ln>
            <a:noFill/>
          </a:ln>
          <a:effectLst/>
          <a:extLst/>
        </p:spPr>
        <p:txBody>
          <a:bodyPr wrap="none" anchor="ctr"/>
          <a:lstStyle/>
          <a:p>
            <a:pPr>
              <a:defRPr/>
            </a:pPr>
            <a:r>
              <a:rPr lang="en-GB" sz="2800" dirty="0" smtClean="0">
                <a:cs typeface="Arial" charset="0"/>
              </a:rPr>
              <a:t>C.			Having </a:t>
            </a:r>
            <a:r>
              <a:rPr lang="en-GB" sz="2800" dirty="0">
                <a:cs typeface="Arial" charset="0"/>
              </a:rPr>
              <a:t>feathery stigmas</a:t>
            </a:r>
          </a:p>
        </p:txBody>
      </p:sp>
      <p:sp>
        <p:nvSpPr>
          <p:cNvPr id="29702" name="AutoShape 6">
            <a:hlinkClick r:id="" action="ppaction://macro?name=Wrong" highlightClick="1"/>
          </p:cNvPr>
          <p:cNvSpPr>
            <a:spLocks noChangeArrowheads="1"/>
          </p:cNvSpPr>
          <p:nvPr/>
        </p:nvSpPr>
        <p:spPr bwMode="auto">
          <a:xfrm>
            <a:off x="684213" y="3260725"/>
            <a:ext cx="7775575" cy="649288"/>
          </a:xfrm>
          <a:prstGeom prst="actionButtonBlank">
            <a:avLst/>
          </a:prstGeom>
          <a:solidFill>
            <a:schemeClr val="accent3">
              <a:lumMod val="60000"/>
              <a:lumOff val="40000"/>
            </a:schemeClr>
          </a:solidFill>
          <a:ln>
            <a:noFill/>
          </a:ln>
          <a:effectLst/>
          <a:extLst/>
        </p:spPr>
        <p:txBody>
          <a:bodyPr wrap="none" anchor="ctr"/>
          <a:lstStyle/>
          <a:p>
            <a:pPr>
              <a:defRPr/>
            </a:pPr>
            <a:r>
              <a:rPr lang="en-GB" sz="2800" dirty="0" smtClean="0">
                <a:cs typeface="Arial" charset="0"/>
              </a:rPr>
              <a:t>B.			Having </a:t>
            </a:r>
            <a:r>
              <a:rPr lang="en-GB" sz="2800" dirty="0">
                <a:cs typeface="Arial" charset="0"/>
              </a:rPr>
              <a:t>a nectary</a:t>
            </a:r>
          </a:p>
        </p:txBody>
      </p:sp>
      <p:sp>
        <p:nvSpPr>
          <p:cNvPr id="29703" name="AutoShape 7">
            <a:hlinkClick r:id="" action="ppaction://macro?name=Right" highlightClick="1"/>
          </p:cNvPr>
          <p:cNvSpPr>
            <a:spLocks noChangeArrowheads="1"/>
          </p:cNvSpPr>
          <p:nvPr/>
        </p:nvSpPr>
        <p:spPr bwMode="auto">
          <a:xfrm>
            <a:off x="684213" y="2349500"/>
            <a:ext cx="7775575" cy="649288"/>
          </a:xfrm>
          <a:prstGeom prst="actionButtonBlank">
            <a:avLst/>
          </a:prstGeom>
          <a:solidFill>
            <a:schemeClr val="accent3">
              <a:lumMod val="60000"/>
              <a:lumOff val="40000"/>
            </a:schemeClr>
          </a:solidFill>
          <a:ln>
            <a:noFill/>
          </a:ln>
          <a:effectLst/>
          <a:extLst/>
        </p:spPr>
        <p:txBody>
          <a:bodyPr wrap="none" anchor="ctr"/>
          <a:lstStyle/>
          <a:p>
            <a:pPr>
              <a:defRPr/>
            </a:pPr>
            <a:r>
              <a:rPr lang="en-GB" sz="2800" dirty="0" smtClean="0">
                <a:cs typeface="Arial" charset="0"/>
              </a:rPr>
              <a:t>A.			Having </a:t>
            </a:r>
            <a:r>
              <a:rPr lang="en-GB" sz="2800" dirty="0">
                <a:cs typeface="Arial" charset="0"/>
              </a:rPr>
              <a:t>bright petals and a scent</a:t>
            </a:r>
          </a:p>
        </p:txBody>
      </p:sp>
      <p:sp>
        <p:nvSpPr>
          <p:cNvPr id="29704" name="AutoShape 8">
            <a:hlinkClick r:id="" action="ppaction://macro?name=Wrong" highlightClick="1"/>
          </p:cNvPr>
          <p:cNvSpPr>
            <a:spLocks noChangeArrowheads="1"/>
          </p:cNvSpPr>
          <p:nvPr/>
        </p:nvSpPr>
        <p:spPr bwMode="auto">
          <a:xfrm>
            <a:off x="684213" y="5084763"/>
            <a:ext cx="7775575" cy="649287"/>
          </a:xfrm>
          <a:prstGeom prst="actionButtonBlank">
            <a:avLst/>
          </a:prstGeom>
          <a:solidFill>
            <a:schemeClr val="accent3">
              <a:lumMod val="60000"/>
              <a:lumOff val="40000"/>
            </a:schemeClr>
          </a:solidFill>
          <a:ln>
            <a:noFill/>
          </a:ln>
          <a:effectLst/>
          <a:extLst/>
        </p:spPr>
        <p:txBody>
          <a:bodyPr wrap="none" anchor="ctr"/>
          <a:lstStyle/>
          <a:p>
            <a:pPr>
              <a:defRPr/>
            </a:pPr>
            <a:r>
              <a:rPr lang="en-GB" sz="2800" dirty="0" smtClean="0">
                <a:cs typeface="Arial" charset="0"/>
              </a:rPr>
              <a:t>D.			Having </a:t>
            </a:r>
            <a:r>
              <a:rPr lang="en-GB" sz="2800" dirty="0">
                <a:cs typeface="Arial" charset="0"/>
              </a:rPr>
              <a:t>sticky stigmas</a:t>
            </a:r>
          </a:p>
        </p:txBody>
      </p:sp>
    </p:spTree>
    <p:extLst>
      <p:ext uri="{BB962C8B-B14F-4D97-AF65-F5344CB8AC3E}">
        <p14:creationId xmlns:p14="http://schemas.microsoft.com/office/powerpoint/2010/main" val="262003569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lower photo.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3710" y="0"/>
            <a:ext cx="6172200" cy="6858000"/>
          </a:xfrm>
          <a:prstGeom prst="rect">
            <a:avLst/>
          </a:prstGeom>
        </p:spPr>
      </p:pic>
    </p:spTree>
    <p:extLst>
      <p:ext uri="{BB962C8B-B14F-4D97-AF65-F5344CB8AC3E}">
        <p14:creationId xmlns:p14="http://schemas.microsoft.com/office/powerpoint/2010/main" val="2849254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48549"/>
          </a:xfrm>
        </p:spPr>
        <p:txBody>
          <a:bodyPr>
            <a:normAutofit fontScale="90000"/>
          </a:bodyPr>
          <a:lstStyle/>
          <a:p>
            <a:r>
              <a:rPr lang="en-US" b="1" dirty="0" smtClean="0"/>
              <a:t>Sexual Reproduction in Plants</a:t>
            </a:r>
            <a:endParaRPr lang="en-US" b="1" dirty="0"/>
          </a:p>
        </p:txBody>
      </p:sp>
      <p:sp>
        <p:nvSpPr>
          <p:cNvPr id="5" name="TextBox 4"/>
          <p:cNvSpPr txBox="1"/>
          <p:nvPr/>
        </p:nvSpPr>
        <p:spPr>
          <a:xfrm>
            <a:off x="457200" y="1023187"/>
            <a:ext cx="8404564" cy="5632310"/>
          </a:xfrm>
          <a:prstGeom prst="rect">
            <a:avLst/>
          </a:prstGeom>
          <a:solidFill>
            <a:schemeClr val="bg1"/>
          </a:solidFill>
        </p:spPr>
        <p:txBody>
          <a:bodyPr wrap="square" rtlCol="0">
            <a:spAutoFit/>
          </a:bodyPr>
          <a:lstStyle/>
          <a:p>
            <a:r>
              <a:rPr lang="en-US" sz="2400" b="1" dirty="0" smtClean="0"/>
              <a:t>Link to the </a:t>
            </a:r>
            <a:r>
              <a:rPr lang="en-US" sz="2400" b="1" dirty="0" err="1" smtClean="0"/>
              <a:t>Edexcel</a:t>
            </a:r>
            <a:r>
              <a:rPr lang="en-US" sz="2400" b="1" dirty="0" smtClean="0"/>
              <a:t> Syllabus</a:t>
            </a:r>
          </a:p>
          <a:p>
            <a:r>
              <a:rPr lang="en-US" sz="2400" dirty="0" smtClean="0"/>
              <a:t>3.3 Describe the structures of an insect pollinated and a wind pollinated flower and explain how each is adapted for pollination.</a:t>
            </a:r>
          </a:p>
          <a:p>
            <a:endParaRPr lang="en-US" sz="2400" dirty="0"/>
          </a:p>
          <a:p>
            <a:r>
              <a:rPr lang="en-US" sz="2400" b="1" dirty="0" smtClean="0"/>
              <a:t>Learning Objectives</a:t>
            </a:r>
          </a:p>
          <a:p>
            <a:pPr marL="285750" indent="-285750">
              <a:buFont typeface="Arial"/>
              <a:buChar char="•"/>
            </a:pPr>
            <a:r>
              <a:rPr lang="en-US" sz="2400" dirty="0" smtClean="0"/>
              <a:t>Be able to identify and label the reproductive structures of a flower, both wind and insect pollinated</a:t>
            </a:r>
          </a:p>
          <a:p>
            <a:pPr marL="285750" indent="-285750">
              <a:buFont typeface="Arial"/>
              <a:buChar char="•"/>
            </a:pPr>
            <a:r>
              <a:rPr lang="en-US" sz="2400" dirty="0" smtClean="0"/>
              <a:t>Appreciate the structural adaptations that both wind and insect pollinated flowers exhibit</a:t>
            </a:r>
          </a:p>
          <a:p>
            <a:pPr marL="285750" indent="-285750">
              <a:buFont typeface="Arial"/>
              <a:buChar char="•"/>
            </a:pPr>
            <a:r>
              <a:rPr lang="en-US" sz="2400" dirty="0" smtClean="0"/>
              <a:t>Distinguish between the terms cross and self-pollination and understand why and how  flowers try to prevent self-pollination</a:t>
            </a:r>
          </a:p>
          <a:p>
            <a:endParaRPr lang="en-US" sz="2400" dirty="0"/>
          </a:p>
          <a:p>
            <a:r>
              <a:rPr lang="en-US" sz="2400" b="1" dirty="0" smtClean="0"/>
              <a:t>Enhancement of learning</a:t>
            </a:r>
          </a:p>
          <a:p>
            <a:pPr marL="285750" indent="-285750">
              <a:buFont typeface="Arial"/>
              <a:buChar char="•"/>
            </a:pPr>
            <a:r>
              <a:rPr lang="en-US" sz="2400" dirty="0" smtClean="0"/>
              <a:t>Show an appreciation of the potential impact that the depletion in honey bee numbers may have on human populations</a:t>
            </a:r>
            <a:endParaRPr lang="en-US" sz="2400" dirty="0"/>
          </a:p>
        </p:txBody>
      </p:sp>
    </p:spTree>
    <p:extLst>
      <p:ext uri="{BB962C8B-B14F-4D97-AF65-F5344CB8AC3E}">
        <p14:creationId xmlns:p14="http://schemas.microsoft.com/office/powerpoint/2010/main" val="486960765"/>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70435" y="391583"/>
            <a:ext cx="8237758" cy="584776"/>
          </a:xfrm>
          <a:prstGeom prst="rect">
            <a:avLst/>
          </a:prstGeom>
          <a:noFill/>
        </p:spPr>
        <p:txBody>
          <a:bodyPr wrap="square" rtlCol="0">
            <a:spAutoFit/>
          </a:bodyPr>
          <a:lstStyle/>
          <a:p>
            <a:r>
              <a:rPr lang="en-US" sz="3200" b="1" dirty="0" smtClean="0"/>
              <a:t>Flowers are the reproductive organs of plants</a:t>
            </a:r>
            <a:endParaRPr lang="en-US" sz="3200" b="1" dirty="0"/>
          </a:p>
        </p:txBody>
      </p:sp>
      <p:pic>
        <p:nvPicPr>
          <p:cNvPr id="5" name="Picture 4" descr="darkbe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7316" y="976359"/>
            <a:ext cx="6913562" cy="518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6522222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49" name="Group 121"/>
          <p:cNvGrpSpPr>
            <a:grpSpLocks/>
          </p:cNvGrpSpPr>
          <p:nvPr/>
        </p:nvGrpSpPr>
        <p:grpSpPr bwMode="auto">
          <a:xfrm>
            <a:off x="2171700" y="1928813"/>
            <a:ext cx="4895850" cy="4283075"/>
            <a:chOff x="1368" y="1215"/>
            <a:chExt cx="3084" cy="2698"/>
          </a:xfrm>
        </p:grpSpPr>
        <p:sp>
          <p:nvSpPr>
            <p:cNvPr id="8314" name="AutoShape 122"/>
            <p:cNvSpPr>
              <a:spLocks noChangeArrowheads="1"/>
            </p:cNvSpPr>
            <p:nvPr/>
          </p:nvSpPr>
          <p:spPr bwMode="auto">
            <a:xfrm rot="7761465">
              <a:off x="3091" y="2716"/>
              <a:ext cx="318" cy="589"/>
            </a:xfrm>
            <a:prstGeom prst="moon">
              <a:avLst>
                <a:gd name="adj" fmla="val 50000"/>
              </a:avLst>
            </a:prstGeom>
            <a:solidFill>
              <a:srgbClr val="00CC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15" name="AutoShape 123"/>
            <p:cNvSpPr>
              <a:spLocks noChangeArrowheads="1"/>
            </p:cNvSpPr>
            <p:nvPr/>
          </p:nvSpPr>
          <p:spPr bwMode="auto">
            <a:xfrm rot="-159402">
              <a:off x="2093" y="1215"/>
              <a:ext cx="1678" cy="1723"/>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CC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16" name="AutoShape 124"/>
            <p:cNvSpPr>
              <a:spLocks noChangeArrowheads="1"/>
            </p:cNvSpPr>
            <p:nvPr/>
          </p:nvSpPr>
          <p:spPr bwMode="auto">
            <a:xfrm rot="4113339">
              <a:off x="2797" y="1658"/>
              <a:ext cx="1587" cy="1723"/>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CC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17" name="AutoShape 125"/>
            <p:cNvSpPr>
              <a:spLocks noChangeArrowheads="1"/>
            </p:cNvSpPr>
            <p:nvPr/>
          </p:nvSpPr>
          <p:spPr bwMode="auto">
            <a:xfrm rot="17818711">
              <a:off x="1436" y="1649"/>
              <a:ext cx="1587" cy="1723"/>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CC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18" name="Oval 126"/>
            <p:cNvSpPr>
              <a:spLocks noChangeArrowheads="1"/>
            </p:cNvSpPr>
            <p:nvPr/>
          </p:nvSpPr>
          <p:spPr bwMode="auto">
            <a:xfrm>
              <a:off x="2638" y="2352"/>
              <a:ext cx="499" cy="635"/>
            </a:xfrm>
            <a:prstGeom prst="ellipse">
              <a:avLst/>
            </a:pr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19" name="Rectangle 127"/>
            <p:cNvSpPr>
              <a:spLocks noChangeArrowheads="1"/>
            </p:cNvSpPr>
            <p:nvPr/>
          </p:nvSpPr>
          <p:spPr bwMode="auto">
            <a:xfrm>
              <a:off x="2819" y="1500"/>
              <a:ext cx="125" cy="862"/>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20" name="AutoShape 128"/>
            <p:cNvSpPr>
              <a:spLocks noChangeArrowheads="1"/>
            </p:cNvSpPr>
            <p:nvPr/>
          </p:nvSpPr>
          <p:spPr bwMode="auto">
            <a:xfrm rot="2796774">
              <a:off x="2686" y="1422"/>
              <a:ext cx="136" cy="227"/>
            </a:xfrm>
            <a:prstGeom prst="moon">
              <a:avLst>
                <a:gd name="adj" fmla="val 50000"/>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21" name="AutoShape 129"/>
            <p:cNvSpPr>
              <a:spLocks noChangeArrowheads="1"/>
            </p:cNvSpPr>
            <p:nvPr/>
          </p:nvSpPr>
          <p:spPr bwMode="auto">
            <a:xfrm rot="7990016">
              <a:off x="2946" y="1420"/>
              <a:ext cx="136" cy="227"/>
            </a:xfrm>
            <a:prstGeom prst="moon">
              <a:avLst>
                <a:gd name="adj" fmla="val 50000"/>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22" name="Rectangle 130"/>
            <p:cNvSpPr>
              <a:spLocks noChangeArrowheads="1"/>
            </p:cNvSpPr>
            <p:nvPr/>
          </p:nvSpPr>
          <p:spPr bwMode="auto">
            <a:xfrm rot="16200000">
              <a:off x="2819" y="2443"/>
              <a:ext cx="91" cy="91"/>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23" name="Rectangle 131"/>
            <p:cNvSpPr>
              <a:spLocks noChangeArrowheads="1"/>
            </p:cNvSpPr>
            <p:nvPr/>
          </p:nvSpPr>
          <p:spPr bwMode="auto">
            <a:xfrm rot="5400000">
              <a:off x="2815" y="2315"/>
              <a:ext cx="137" cy="118"/>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24" name="AutoShape 132"/>
            <p:cNvSpPr>
              <a:spLocks noChangeArrowheads="1"/>
            </p:cNvSpPr>
            <p:nvPr/>
          </p:nvSpPr>
          <p:spPr bwMode="auto">
            <a:xfrm rot="861338">
              <a:off x="3171" y="1399"/>
              <a:ext cx="315" cy="1102"/>
            </a:xfrm>
            <a:prstGeom prst="roundRect">
              <a:avLst>
                <a:gd name="adj" fmla="val 16667"/>
              </a:avLst>
            </a:prstGeom>
            <a:solidFill>
              <a:srgbClr val="FFCC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25" name="AutoShape 133"/>
            <p:cNvSpPr>
              <a:spLocks noChangeArrowheads="1"/>
            </p:cNvSpPr>
            <p:nvPr/>
          </p:nvSpPr>
          <p:spPr bwMode="auto">
            <a:xfrm rot="-952189">
              <a:off x="2281" y="1359"/>
              <a:ext cx="330" cy="1128"/>
            </a:xfrm>
            <a:prstGeom prst="roundRect">
              <a:avLst>
                <a:gd name="adj" fmla="val 16667"/>
              </a:avLst>
            </a:prstGeom>
            <a:solidFill>
              <a:srgbClr val="FFCC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26" name="Oval 134"/>
            <p:cNvSpPr>
              <a:spLocks noChangeArrowheads="1"/>
            </p:cNvSpPr>
            <p:nvPr/>
          </p:nvSpPr>
          <p:spPr bwMode="auto">
            <a:xfrm>
              <a:off x="2729" y="2443"/>
              <a:ext cx="318" cy="544"/>
            </a:xfrm>
            <a:prstGeom prst="ellipse">
              <a:avLst/>
            </a:prstGeom>
            <a:solidFill>
              <a:srgbClr val="CCFF66"/>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27" name="Rectangle 135"/>
            <p:cNvSpPr>
              <a:spLocks noChangeArrowheads="1"/>
            </p:cNvSpPr>
            <p:nvPr/>
          </p:nvSpPr>
          <p:spPr bwMode="auto">
            <a:xfrm>
              <a:off x="2865" y="2398"/>
              <a:ext cx="45" cy="544"/>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28" name="Rectangle 136"/>
            <p:cNvSpPr>
              <a:spLocks noChangeArrowheads="1"/>
            </p:cNvSpPr>
            <p:nvPr/>
          </p:nvSpPr>
          <p:spPr bwMode="auto">
            <a:xfrm>
              <a:off x="2827" y="2352"/>
              <a:ext cx="111" cy="91"/>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nvGrpSpPr>
            <p:cNvPr id="27701" name="Group 137"/>
            <p:cNvGrpSpPr>
              <a:grpSpLocks/>
            </p:cNvGrpSpPr>
            <p:nvPr/>
          </p:nvGrpSpPr>
          <p:grpSpPr bwMode="auto">
            <a:xfrm>
              <a:off x="2910" y="2710"/>
              <a:ext cx="100" cy="136"/>
              <a:chOff x="2018" y="2790"/>
              <a:chExt cx="100" cy="136"/>
            </a:xfrm>
          </p:grpSpPr>
          <p:sp>
            <p:nvSpPr>
              <p:cNvPr id="8330" name="Rectangle 138"/>
              <p:cNvSpPr>
                <a:spLocks noChangeArrowheads="1"/>
              </p:cNvSpPr>
              <p:nvPr/>
            </p:nvSpPr>
            <p:spPr bwMode="auto">
              <a:xfrm>
                <a:off x="2018" y="2840"/>
                <a:ext cx="46" cy="45"/>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31" name="Oval 139"/>
              <p:cNvSpPr>
                <a:spLocks noChangeArrowheads="1"/>
              </p:cNvSpPr>
              <p:nvPr/>
            </p:nvSpPr>
            <p:spPr bwMode="auto">
              <a:xfrm>
                <a:off x="2055" y="2790"/>
                <a:ext cx="63" cy="136"/>
              </a:xfrm>
              <a:prstGeom prst="ellipse">
                <a:avLst/>
              </a:pr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grpSp>
          <p:nvGrpSpPr>
            <p:cNvPr id="27702" name="Group 140"/>
            <p:cNvGrpSpPr>
              <a:grpSpLocks/>
            </p:cNvGrpSpPr>
            <p:nvPr/>
          </p:nvGrpSpPr>
          <p:grpSpPr bwMode="auto">
            <a:xfrm>
              <a:off x="2770" y="2712"/>
              <a:ext cx="95" cy="136"/>
              <a:chOff x="1878" y="2792"/>
              <a:chExt cx="95" cy="136"/>
            </a:xfrm>
          </p:grpSpPr>
          <p:sp>
            <p:nvSpPr>
              <p:cNvPr id="8333" name="Rectangle 141"/>
              <p:cNvSpPr>
                <a:spLocks noChangeArrowheads="1"/>
              </p:cNvSpPr>
              <p:nvPr/>
            </p:nvSpPr>
            <p:spPr bwMode="auto">
              <a:xfrm>
                <a:off x="1927" y="2836"/>
                <a:ext cx="46" cy="45"/>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34" name="Oval 142"/>
              <p:cNvSpPr>
                <a:spLocks noChangeArrowheads="1"/>
              </p:cNvSpPr>
              <p:nvPr/>
            </p:nvSpPr>
            <p:spPr bwMode="auto">
              <a:xfrm>
                <a:off x="1878" y="2792"/>
                <a:ext cx="63" cy="136"/>
              </a:xfrm>
              <a:prstGeom prst="ellipse">
                <a:avLst/>
              </a:pr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grpSp>
          <p:nvGrpSpPr>
            <p:cNvPr id="27703" name="Group 143"/>
            <p:cNvGrpSpPr>
              <a:grpSpLocks/>
            </p:cNvGrpSpPr>
            <p:nvPr/>
          </p:nvGrpSpPr>
          <p:grpSpPr bwMode="auto">
            <a:xfrm>
              <a:off x="2768" y="2559"/>
              <a:ext cx="95" cy="136"/>
              <a:chOff x="1878" y="2792"/>
              <a:chExt cx="95" cy="136"/>
            </a:xfrm>
          </p:grpSpPr>
          <p:sp>
            <p:nvSpPr>
              <p:cNvPr id="8336" name="Rectangle 144"/>
              <p:cNvSpPr>
                <a:spLocks noChangeArrowheads="1"/>
              </p:cNvSpPr>
              <p:nvPr/>
            </p:nvSpPr>
            <p:spPr bwMode="auto">
              <a:xfrm>
                <a:off x="1927" y="2836"/>
                <a:ext cx="46" cy="45"/>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37" name="Oval 145"/>
              <p:cNvSpPr>
                <a:spLocks noChangeArrowheads="1"/>
              </p:cNvSpPr>
              <p:nvPr/>
            </p:nvSpPr>
            <p:spPr bwMode="auto">
              <a:xfrm>
                <a:off x="1878" y="2792"/>
                <a:ext cx="63" cy="136"/>
              </a:xfrm>
              <a:prstGeom prst="ellipse">
                <a:avLst/>
              </a:pr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grpSp>
          <p:nvGrpSpPr>
            <p:cNvPr id="27704" name="Group 146"/>
            <p:cNvGrpSpPr>
              <a:grpSpLocks/>
            </p:cNvGrpSpPr>
            <p:nvPr/>
          </p:nvGrpSpPr>
          <p:grpSpPr bwMode="auto">
            <a:xfrm>
              <a:off x="2911" y="2552"/>
              <a:ext cx="100" cy="136"/>
              <a:chOff x="2018" y="2790"/>
              <a:chExt cx="100" cy="136"/>
            </a:xfrm>
          </p:grpSpPr>
          <p:sp>
            <p:nvSpPr>
              <p:cNvPr id="8339" name="Rectangle 147"/>
              <p:cNvSpPr>
                <a:spLocks noChangeArrowheads="1"/>
              </p:cNvSpPr>
              <p:nvPr/>
            </p:nvSpPr>
            <p:spPr bwMode="auto">
              <a:xfrm>
                <a:off x="2018" y="2840"/>
                <a:ext cx="46" cy="45"/>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40" name="Oval 148"/>
              <p:cNvSpPr>
                <a:spLocks noChangeArrowheads="1"/>
              </p:cNvSpPr>
              <p:nvPr/>
            </p:nvSpPr>
            <p:spPr bwMode="auto">
              <a:xfrm>
                <a:off x="2055" y="2790"/>
                <a:ext cx="63" cy="136"/>
              </a:xfrm>
              <a:prstGeom prst="ellipse">
                <a:avLst/>
              </a:pr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grpSp>
          <p:nvGrpSpPr>
            <p:cNvPr id="27705" name="Group 149"/>
            <p:cNvGrpSpPr>
              <a:grpSpLocks/>
            </p:cNvGrpSpPr>
            <p:nvPr/>
          </p:nvGrpSpPr>
          <p:grpSpPr bwMode="auto">
            <a:xfrm>
              <a:off x="3046" y="1630"/>
              <a:ext cx="764" cy="1312"/>
              <a:chOff x="3046" y="1630"/>
              <a:chExt cx="764" cy="1312"/>
            </a:xfrm>
          </p:grpSpPr>
          <p:sp>
            <p:nvSpPr>
              <p:cNvPr id="8342" name="Freeform 150"/>
              <p:cNvSpPr>
                <a:spLocks/>
              </p:cNvSpPr>
              <p:nvPr/>
            </p:nvSpPr>
            <p:spPr bwMode="auto">
              <a:xfrm>
                <a:off x="3053" y="1853"/>
                <a:ext cx="332" cy="1088"/>
              </a:xfrm>
              <a:custGeom>
                <a:avLst/>
                <a:gdLst>
                  <a:gd name="T0" fmla="*/ 0 w 332"/>
                  <a:gd name="T1" fmla="*/ 1088 h 1088"/>
                  <a:gd name="T2" fmla="*/ 226 w 332"/>
                  <a:gd name="T3" fmla="*/ 726 h 1088"/>
                  <a:gd name="T4" fmla="*/ 317 w 332"/>
                  <a:gd name="T5" fmla="*/ 363 h 1088"/>
                  <a:gd name="T6" fmla="*/ 317 w 332"/>
                  <a:gd name="T7" fmla="*/ 0 h 1088"/>
                </a:gdLst>
                <a:ahLst/>
                <a:cxnLst>
                  <a:cxn ang="0">
                    <a:pos x="T0" y="T1"/>
                  </a:cxn>
                  <a:cxn ang="0">
                    <a:pos x="T2" y="T3"/>
                  </a:cxn>
                  <a:cxn ang="0">
                    <a:pos x="T4" y="T5"/>
                  </a:cxn>
                  <a:cxn ang="0">
                    <a:pos x="T6" y="T7"/>
                  </a:cxn>
                </a:cxnLst>
                <a:rect l="0" t="0" r="r" b="b"/>
                <a:pathLst>
                  <a:path w="332" h="1088">
                    <a:moveTo>
                      <a:pt x="0" y="1088"/>
                    </a:moveTo>
                    <a:cubicBezTo>
                      <a:pt x="86" y="967"/>
                      <a:pt x="173" y="847"/>
                      <a:pt x="226" y="726"/>
                    </a:cubicBezTo>
                    <a:cubicBezTo>
                      <a:pt x="279" y="605"/>
                      <a:pt x="302" y="484"/>
                      <a:pt x="317" y="363"/>
                    </a:cubicBezTo>
                    <a:cubicBezTo>
                      <a:pt x="332" y="242"/>
                      <a:pt x="324" y="121"/>
                      <a:pt x="317" y="0"/>
                    </a:cubicBezTo>
                  </a:path>
                </a:pathLst>
              </a:custGeom>
              <a:noFill/>
              <a:ln w="57150" cmpd="sng">
                <a:solidFill>
                  <a:srgbClr val="3333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8343" name="Freeform 151"/>
              <p:cNvSpPr>
                <a:spLocks/>
              </p:cNvSpPr>
              <p:nvPr/>
            </p:nvSpPr>
            <p:spPr bwMode="auto">
              <a:xfrm>
                <a:off x="3046" y="2035"/>
                <a:ext cx="681" cy="907"/>
              </a:xfrm>
              <a:custGeom>
                <a:avLst/>
                <a:gdLst>
                  <a:gd name="T0" fmla="*/ 0 w 681"/>
                  <a:gd name="T1" fmla="*/ 907 h 907"/>
                  <a:gd name="T2" fmla="*/ 454 w 681"/>
                  <a:gd name="T3" fmla="*/ 544 h 907"/>
                  <a:gd name="T4" fmla="*/ 681 w 681"/>
                  <a:gd name="T5" fmla="*/ 0 h 907"/>
                </a:gdLst>
                <a:ahLst/>
                <a:cxnLst>
                  <a:cxn ang="0">
                    <a:pos x="T0" y="T1"/>
                  </a:cxn>
                  <a:cxn ang="0">
                    <a:pos x="T2" y="T3"/>
                  </a:cxn>
                  <a:cxn ang="0">
                    <a:pos x="T4" y="T5"/>
                  </a:cxn>
                </a:cxnLst>
                <a:rect l="0" t="0" r="r" b="b"/>
                <a:pathLst>
                  <a:path w="681" h="907">
                    <a:moveTo>
                      <a:pt x="0" y="907"/>
                    </a:moveTo>
                    <a:cubicBezTo>
                      <a:pt x="170" y="801"/>
                      <a:pt x="341" y="695"/>
                      <a:pt x="454" y="544"/>
                    </a:cubicBezTo>
                    <a:cubicBezTo>
                      <a:pt x="567" y="393"/>
                      <a:pt x="643" y="91"/>
                      <a:pt x="681" y="0"/>
                    </a:cubicBezTo>
                  </a:path>
                </a:pathLst>
              </a:custGeom>
              <a:noFill/>
              <a:ln w="57150" cmpd="sng">
                <a:solidFill>
                  <a:srgbClr val="3333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8344" name="Oval 152"/>
              <p:cNvSpPr>
                <a:spLocks noChangeArrowheads="1"/>
              </p:cNvSpPr>
              <p:nvPr/>
            </p:nvSpPr>
            <p:spPr bwMode="auto">
              <a:xfrm>
                <a:off x="3310" y="1630"/>
                <a:ext cx="91" cy="22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45" name="Oval 153"/>
              <p:cNvSpPr>
                <a:spLocks noChangeArrowheads="1"/>
              </p:cNvSpPr>
              <p:nvPr/>
            </p:nvSpPr>
            <p:spPr bwMode="auto">
              <a:xfrm rot="183620">
                <a:off x="3340" y="1633"/>
                <a:ext cx="91" cy="22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46" name="Oval 154"/>
              <p:cNvSpPr>
                <a:spLocks noChangeArrowheads="1"/>
              </p:cNvSpPr>
              <p:nvPr/>
            </p:nvSpPr>
            <p:spPr bwMode="auto">
              <a:xfrm rot="848122">
                <a:off x="3691" y="1819"/>
                <a:ext cx="91" cy="22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47" name="Oval 155"/>
              <p:cNvSpPr>
                <a:spLocks noChangeArrowheads="1"/>
              </p:cNvSpPr>
              <p:nvPr/>
            </p:nvSpPr>
            <p:spPr bwMode="auto">
              <a:xfrm rot="1022545">
                <a:off x="3719" y="1836"/>
                <a:ext cx="91" cy="22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grpSp>
          <p:nvGrpSpPr>
            <p:cNvPr id="27706" name="Group 156"/>
            <p:cNvGrpSpPr>
              <a:grpSpLocks/>
            </p:cNvGrpSpPr>
            <p:nvPr/>
          </p:nvGrpSpPr>
          <p:grpSpPr bwMode="auto">
            <a:xfrm flipH="1">
              <a:off x="1955" y="1616"/>
              <a:ext cx="764" cy="1312"/>
              <a:chOff x="3046" y="1630"/>
              <a:chExt cx="764" cy="1312"/>
            </a:xfrm>
          </p:grpSpPr>
          <p:sp>
            <p:nvSpPr>
              <p:cNvPr id="8349" name="Freeform 157"/>
              <p:cNvSpPr>
                <a:spLocks/>
              </p:cNvSpPr>
              <p:nvPr/>
            </p:nvSpPr>
            <p:spPr bwMode="auto">
              <a:xfrm>
                <a:off x="3053" y="1853"/>
                <a:ext cx="332" cy="1088"/>
              </a:xfrm>
              <a:custGeom>
                <a:avLst/>
                <a:gdLst>
                  <a:gd name="T0" fmla="*/ 0 w 332"/>
                  <a:gd name="T1" fmla="*/ 1088 h 1088"/>
                  <a:gd name="T2" fmla="*/ 226 w 332"/>
                  <a:gd name="T3" fmla="*/ 726 h 1088"/>
                  <a:gd name="T4" fmla="*/ 317 w 332"/>
                  <a:gd name="T5" fmla="*/ 363 h 1088"/>
                  <a:gd name="T6" fmla="*/ 317 w 332"/>
                  <a:gd name="T7" fmla="*/ 0 h 1088"/>
                </a:gdLst>
                <a:ahLst/>
                <a:cxnLst>
                  <a:cxn ang="0">
                    <a:pos x="T0" y="T1"/>
                  </a:cxn>
                  <a:cxn ang="0">
                    <a:pos x="T2" y="T3"/>
                  </a:cxn>
                  <a:cxn ang="0">
                    <a:pos x="T4" y="T5"/>
                  </a:cxn>
                  <a:cxn ang="0">
                    <a:pos x="T6" y="T7"/>
                  </a:cxn>
                </a:cxnLst>
                <a:rect l="0" t="0" r="r" b="b"/>
                <a:pathLst>
                  <a:path w="332" h="1088">
                    <a:moveTo>
                      <a:pt x="0" y="1088"/>
                    </a:moveTo>
                    <a:cubicBezTo>
                      <a:pt x="86" y="967"/>
                      <a:pt x="173" y="847"/>
                      <a:pt x="226" y="726"/>
                    </a:cubicBezTo>
                    <a:cubicBezTo>
                      <a:pt x="279" y="605"/>
                      <a:pt x="302" y="484"/>
                      <a:pt x="317" y="363"/>
                    </a:cubicBezTo>
                    <a:cubicBezTo>
                      <a:pt x="332" y="242"/>
                      <a:pt x="324" y="121"/>
                      <a:pt x="317" y="0"/>
                    </a:cubicBezTo>
                  </a:path>
                </a:pathLst>
              </a:custGeom>
              <a:noFill/>
              <a:ln w="57150" cmpd="sng">
                <a:solidFill>
                  <a:srgbClr val="3333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8350" name="Freeform 158"/>
              <p:cNvSpPr>
                <a:spLocks/>
              </p:cNvSpPr>
              <p:nvPr/>
            </p:nvSpPr>
            <p:spPr bwMode="auto">
              <a:xfrm>
                <a:off x="3046" y="2035"/>
                <a:ext cx="681" cy="907"/>
              </a:xfrm>
              <a:custGeom>
                <a:avLst/>
                <a:gdLst>
                  <a:gd name="T0" fmla="*/ 0 w 681"/>
                  <a:gd name="T1" fmla="*/ 907 h 907"/>
                  <a:gd name="T2" fmla="*/ 454 w 681"/>
                  <a:gd name="T3" fmla="*/ 544 h 907"/>
                  <a:gd name="T4" fmla="*/ 681 w 681"/>
                  <a:gd name="T5" fmla="*/ 0 h 907"/>
                </a:gdLst>
                <a:ahLst/>
                <a:cxnLst>
                  <a:cxn ang="0">
                    <a:pos x="T0" y="T1"/>
                  </a:cxn>
                  <a:cxn ang="0">
                    <a:pos x="T2" y="T3"/>
                  </a:cxn>
                  <a:cxn ang="0">
                    <a:pos x="T4" y="T5"/>
                  </a:cxn>
                </a:cxnLst>
                <a:rect l="0" t="0" r="r" b="b"/>
                <a:pathLst>
                  <a:path w="681" h="907">
                    <a:moveTo>
                      <a:pt x="0" y="907"/>
                    </a:moveTo>
                    <a:cubicBezTo>
                      <a:pt x="170" y="801"/>
                      <a:pt x="341" y="695"/>
                      <a:pt x="454" y="544"/>
                    </a:cubicBezTo>
                    <a:cubicBezTo>
                      <a:pt x="567" y="393"/>
                      <a:pt x="643" y="91"/>
                      <a:pt x="681" y="0"/>
                    </a:cubicBezTo>
                  </a:path>
                </a:pathLst>
              </a:custGeom>
              <a:noFill/>
              <a:ln w="57150" cmpd="sng">
                <a:solidFill>
                  <a:srgbClr val="3333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8351" name="Oval 159"/>
              <p:cNvSpPr>
                <a:spLocks noChangeArrowheads="1"/>
              </p:cNvSpPr>
              <p:nvPr/>
            </p:nvSpPr>
            <p:spPr bwMode="auto">
              <a:xfrm>
                <a:off x="3310" y="1630"/>
                <a:ext cx="91" cy="22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52" name="Oval 160"/>
              <p:cNvSpPr>
                <a:spLocks noChangeArrowheads="1"/>
              </p:cNvSpPr>
              <p:nvPr/>
            </p:nvSpPr>
            <p:spPr bwMode="auto">
              <a:xfrm rot="183620">
                <a:off x="3340" y="1633"/>
                <a:ext cx="91" cy="22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53" name="Oval 161"/>
              <p:cNvSpPr>
                <a:spLocks noChangeArrowheads="1"/>
              </p:cNvSpPr>
              <p:nvPr/>
            </p:nvSpPr>
            <p:spPr bwMode="auto">
              <a:xfrm rot="848122">
                <a:off x="3691" y="1819"/>
                <a:ext cx="91" cy="22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54" name="Oval 162"/>
              <p:cNvSpPr>
                <a:spLocks noChangeArrowheads="1"/>
              </p:cNvSpPr>
              <p:nvPr/>
            </p:nvSpPr>
            <p:spPr bwMode="auto">
              <a:xfrm rot="1022545">
                <a:off x="3719" y="1836"/>
                <a:ext cx="91" cy="227"/>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sp>
          <p:nvSpPr>
            <p:cNvPr id="8355" name="Rectangle 163"/>
            <p:cNvSpPr>
              <a:spLocks noChangeArrowheads="1"/>
            </p:cNvSpPr>
            <p:nvPr/>
          </p:nvSpPr>
          <p:spPr bwMode="auto">
            <a:xfrm>
              <a:off x="2843" y="3245"/>
              <a:ext cx="92" cy="668"/>
            </a:xfrm>
            <a:prstGeom prst="rect">
              <a:avLst/>
            </a:prstGeom>
            <a:solidFill>
              <a:srgbClr val="0066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56" name="Oval 164"/>
            <p:cNvSpPr>
              <a:spLocks noChangeArrowheads="1"/>
            </p:cNvSpPr>
            <p:nvPr/>
          </p:nvSpPr>
          <p:spPr bwMode="auto">
            <a:xfrm>
              <a:off x="2744" y="2937"/>
              <a:ext cx="305" cy="318"/>
            </a:xfrm>
            <a:prstGeom prst="ellipse">
              <a:avLst/>
            </a:prstGeom>
            <a:solidFill>
              <a:srgbClr val="0066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57" name="Oval 165"/>
            <p:cNvSpPr>
              <a:spLocks noChangeArrowheads="1"/>
            </p:cNvSpPr>
            <p:nvPr/>
          </p:nvSpPr>
          <p:spPr bwMode="auto">
            <a:xfrm>
              <a:off x="2831" y="3112"/>
              <a:ext cx="117" cy="167"/>
            </a:xfrm>
            <a:prstGeom prst="ellipse">
              <a:avLst/>
            </a:prstGeom>
            <a:solidFill>
              <a:srgbClr val="0066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58" name="AutoShape 166"/>
            <p:cNvSpPr>
              <a:spLocks noChangeArrowheads="1"/>
            </p:cNvSpPr>
            <p:nvPr/>
          </p:nvSpPr>
          <p:spPr bwMode="auto">
            <a:xfrm rot="9179810">
              <a:off x="3000" y="2832"/>
              <a:ext cx="318" cy="589"/>
            </a:xfrm>
            <a:prstGeom prst="moon">
              <a:avLst>
                <a:gd name="adj" fmla="val 50000"/>
              </a:avLst>
            </a:prstGeom>
            <a:solidFill>
              <a:srgbClr val="00CC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359" name="AutoShape 167"/>
            <p:cNvSpPr>
              <a:spLocks noChangeArrowheads="1"/>
            </p:cNvSpPr>
            <p:nvPr/>
          </p:nvSpPr>
          <p:spPr bwMode="auto">
            <a:xfrm rot="1485656">
              <a:off x="2463" y="2845"/>
              <a:ext cx="318" cy="589"/>
            </a:xfrm>
            <a:prstGeom prst="moon">
              <a:avLst>
                <a:gd name="adj" fmla="val 50000"/>
              </a:avLst>
            </a:prstGeom>
            <a:solidFill>
              <a:srgbClr val="00CC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grpSp>
      <p:sp>
        <p:nvSpPr>
          <p:cNvPr id="8194" name="Rectangle 2"/>
          <p:cNvSpPr>
            <a:spLocks noGrp="1" noChangeArrowheads="1"/>
          </p:cNvSpPr>
          <p:nvPr>
            <p:ph type="title"/>
          </p:nvPr>
        </p:nvSpPr>
        <p:spPr>
          <a:xfrm>
            <a:off x="539552" y="-171400"/>
            <a:ext cx="8229600" cy="1143000"/>
          </a:xfrm>
        </p:spPr>
        <p:txBody>
          <a:bodyPr/>
          <a:lstStyle/>
          <a:p>
            <a:pPr eaLnBrk="1" hangingPunct="1">
              <a:defRPr/>
            </a:pPr>
            <a:r>
              <a:rPr lang="en-GB" sz="2800" dirty="0" smtClean="0">
                <a:solidFill>
                  <a:srgbClr val="FF0000"/>
                </a:solidFill>
              </a:rPr>
              <a:t>Structure and function of the flower</a:t>
            </a:r>
          </a:p>
        </p:txBody>
      </p:sp>
      <p:sp>
        <p:nvSpPr>
          <p:cNvPr id="8218" name="Rectangle 26">
            <a:hlinkClick r:id="" action="ppaction://macro?name=Filament"/>
          </p:cNvPr>
          <p:cNvSpPr>
            <a:spLocks noChangeArrowheads="1"/>
          </p:cNvSpPr>
          <p:nvPr/>
        </p:nvSpPr>
        <p:spPr bwMode="auto">
          <a:xfrm>
            <a:off x="2411413" y="2924175"/>
            <a:ext cx="935037"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220" name="Rectangle 28">
            <a:hlinkClick r:id="" action="ppaction://macro?name=Stamen"/>
          </p:cNvPr>
          <p:cNvSpPr>
            <a:spLocks noChangeArrowheads="1"/>
          </p:cNvSpPr>
          <p:nvPr/>
        </p:nvSpPr>
        <p:spPr bwMode="auto">
          <a:xfrm>
            <a:off x="971550" y="2708275"/>
            <a:ext cx="935038" cy="360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221" name="Rectangle 29">
            <a:hlinkClick r:id="" action="ppaction://macro?name=Petals"/>
          </p:cNvPr>
          <p:cNvSpPr>
            <a:spLocks noChangeArrowheads="1"/>
          </p:cNvSpPr>
          <p:nvPr/>
        </p:nvSpPr>
        <p:spPr bwMode="auto">
          <a:xfrm>
            <a:off x="395288" y="4292600"/>
            <a:ext cx="935037" cy="360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222" name="Rectangle 30">
            <a:hlinkClick r:id="" action="ppaction://macro?name=Sepal"/>
          </p:cNvPr>
          <p:cNvSpPr>
            <a:spLocks noChangeArrowheads="1"/>
          </p:cNvSpPr>
          <p:nvPr/>
        </p:nvSpPr>
        <p:spPr bwMode="auto">
          <a:xfrm>
            <a:off x="6084888" y="5013325"/>
            <a:ext cx="935037" cy="360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223" name="Rectangle 31">
            <a:hlinkClick r:id="" action="ppaction://macro?name=Stigma"/>
          </p:cNvPr>
          <p:cNvSpPr>
            <a:spLocks noChangeArrowheads="1"/>
          </p:cNvSpPr>
          <p:nvPr/>
        </p:nvSpPr>
        <p:spPr bwMode="auto">
          <a:xfrm>
            <a:off x="5219700" y="2276475"/>
            <a:ext cx="720725"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224" name="Rectangle 32">
            <a:hlinkClick r:id="" action="ppaction://macro?name=Style"/>
          </p:cNvPr>
          <p:cNvSpPr>
            <a:spLocks noChangeArrowheads="1"/>
          </p:cNvSpPr>
          <p:nvPr/>
        </p:nvSpPr>
        <p:spPr bwMode="auto">
          <a:xfrm>
            <a:off x="5219700" y="2636838"/>
            <a:ext cx="504825" cy="28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225" name="Rectangle 33">
            <a:hlinkClick r:id="" action="ppaction://macro?name=Anther"/>
          </p:cNvPr>
          <p:cNvSpPr>
            <a:spLocks noChangeArrowheads="1"/>
          </p:cNvSpPr>
          <p:nvPr/>
        </p:nvSpPr>
        <p:spPr bwMode="auto">
          <a:xfrm>
            <a:off x="2411413" y="2420938"/>
            <a:ext cx="935037" cy="360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226" name="Rectangle 34">
            <a:hlinkClick r:id="" action="ppaction://macro?name=Carpel"/>
          </p:cNvPr>
          <p:cNvSpPr>
            <a:spLocks noChangeArrowheads="1"/>
          </p:cNvSpPr>
          <p:nvPr/>
        </p:nvSpPr>
        <p:spPr bwMode="auto">
          <a:xfrm>
            <a:off x="6732588" y="2781300"/>
            <a:ext cx="935037" cy="360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227" name="Rectangle 35">
            <a:hlinkClick r:id="" action="ppaction://macro?name=Ovary"/>
          </p:cNvPr>
          <p:cNvSpPr>
            <a:spLocks noChangeArrowheads="1"/>
          </p:cNvSpPr>
          <p:nvPr/>
        </p:nvSpPr>
        <p:spPr bwMode="auto">
          <a:xfrm>
            <a:off x="5795963" y="2997200"/>
            <a:ext cx="576262"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228" name="Rectangle 36">
            <a:hlinkClick r:id="" action="ppaction://macro?name=Ovule"/>
          </p:cNvPr>
          <p:cNvSpPr>
            <a:spLocks noChangeArrowheads="1"/>
          </p:cNvSpPr>
          <p:nvPr/>
        </p:nvSpPr>
        <p:spPr bwMode="auto">
          <a:xfrm>
            <a:off x="5795963" y="3357563"/>
            <a:ext cx="504825"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279" name="Line 87"/>
          <p:cNvSpPr>
            <a:spLocks noChangeShapeType="1"/>
          </p:cNvSpPr>
          <p:nvPr/>
        </p:nvSpPr>
        <p:spPr bwMode="auto">
          <a:xfrm flipH="1">
            <a:off x="4835525" y="2362200"/>
            <a:ext cx="2376488" cy="71438"/>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8280" name="Line 88"/>
          <p:cNvSpPr>
            <a:spLocks noChangeShapeType="1"/>
          </p:cNvSpPr>
          <p:nvPr/>
        </p:nvSpPr>
        <p:spPr bwMode="auto">
          <a:xfrm flipH="1">
            <a:off x="4619625" y="3009900"/>
            <a:ext cx="2592388" cy="71438"/>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8281" name="Line 89"/>
          <p:cNvSpPr>
            <a:spLocks noChangeShapeType="1"/>
          </p:cNvSpPr>
          <p:nvPr/>
        </p:nvSpPr>
        <p:spPr bwMode="auto">
          <a:xfrm flipH="1">
            <a:off x="4835525" y="3513138"/>
            <a:ext cx="2376488" cy="4318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8282" name="Line 90"/>
          <p:cNvSpPr>
            <a:spLocks noChangeShapeType="1"/>
          </p:cNvSpPr>
          <p:nvPr/>
        </p:nvSpPr>
        <p:spPr bwMode="auto">
          <a:xfrm flipH="1">
            <a:off x="4764088" y="3873500"/>
            <a:ext cx="2447925" cy="504825"/>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8283" name="Line 91"/>
          <p:cNvSpPr>
            <a:spLocks noChangeShapeType="1"/>
          </p:cNvSpPr>
          <p:nvPr/>
        </p:nvSpPr>
        <p:spPr bwMode="auto">
          <a:xfrm flipV="1">
            <a:off x="2316163" y="4953000"/>
            <a:ext cx="1727200" cy="360363"/>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8286" name="Line 94"/>
          <p:cNvSpPr>
            <a:spLocks noChangeShapeType="1"/>
          </p:cNvSpPr>
          <p:nvPr/>
        </p:nvSpPr>
        <p:spPr bwMode="auto">
          <a:xfrm flipV="1">
            <a:off x="1595438" y="4521200"/>
            <a:ext cx="1079500" cy="2159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8287" name="AutoShape 95"/>
          <p:cNvSpPr>
            <a:spLocks/>
          </p:cNvSpPr>
          <p:nvPr/>
        </p:nvSpPr>
        <p:spPr bwMode="auto">
          <a:xfrm>
            <a:off x="8004175" y="2217738"/>
            <a:ext cx="142875" cy="1727200"/>
          </a:xfrm>
          <a:prstGeom prst="rightBrace">
            <a:avLst>
              <a:gd name="adj1" fmla="val 100741"/>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288" name="Text Box 96"/>
          <p:cNvSpPr txBox="1">
            <a:spLocks noChangeArrowheads="1"/>
          </p:cNvSpPr>
          <p:nvPr/>
        </p:nvSpPr>
        <p:spPr bwMode="auto">
          <a:xfrm>
            <a:off x="7169150" y="2141538"/>
            <a:ext cx="857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dirty="0">
                <a:cs typeface="Arial" charset="0"/>
                <a:hlinkClick r:id="" action="ppaction://macro?name=Stigma"/>
              </a:rPr>
              <a:t>stigma</a:t>
            </a:r>
            <a:endParaRPr lang="en-GB" dirty="0">
              <a:cs typeface="Arial" charset="0"/>
            </a:endParaRPr>
          </a:p>
        </p:txBody>
      </p:sp>
      <p:sp>
        <p:nvSpPr>
          <p:cNvPr id="8289" name="Text Box 97"/>
          <p:cNvSpPr txBox="1">
            <a:spLocks noChangeArrowheads="1"/>
          </p:cNvSpPr>
          <p:nvPr/>
        </p:nvSpPr>
        <p:spPr bwMode="auto">
          <a:xfrm>
            <a:off x="7169150" y="2789238"/>
            <a:ext cx="654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a:cs typeface="Arial" charset="0"/>
                <a:hlinkClick r:id="" action="ppaction://macro?name=Style"/>
              </a:rPr>
              <a:t>style</a:t>
            </a:r>
            <a:endParaRPr lang="en-GB">
              <a:cs typeface="Arial" charset="0"/>
            </a:endParaRPr>
          </a:p>
        </p:txBody>
      </p:sp>
      <p:sp>
        <p:nvSpPr>
          <p:cNvPr id="8290" name="Text Box 98"/>
          <p:cNvSpPr txBox="1">
            <a:spLocks noChangeArrowheads="1"/>
          </p:cNvSpPr>
          <p:nvPr/>
        </p:nvSpPr>
        <p:spPr bwMode="auto">
          <a:xfrm>
            <a:off x="7169150" y="3297238"/>
            <a:ext cx="7429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a:cs typeface="Arial" charset="0"/>
                <a:hlinkClick r:id="" action="ppaction://macro?name=Ovary"/>
              </a:rPr>
              <a:t>ovary</a:t>
            </a:r>
            <a:endParaRPr lang="en-GB">
              <a:cs typeface="Arial" charset="0"/>
            </a:endParaRPr>
          </a:p>
        </p:txBody>
      </p:sp>
      <p:sp>
        <p:nvSpPr>
          <p:cNvPr id="8291" name="Text Box 99"/>
          <p:cNvSpPr txBox="1">
            <a:spLocks noChangeArrowheads="1"/>
          </p:cNvSpPr>
          <p:nvPr/>
        </p:nvSpPr>
        <p:spPr bwMode="auto">
          <a:xfrm>
            <a:off x="7169150" y="3662363"/>
            <a:ext cx="730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a:cs typeface="Arial" charset="0"/>
                <a:hlinkClick r:id="" action="ppaction://macro?name=Ovule"/>
              </a:rPr>
              <a:t>ovule</a:t>
            </a:r>
            <a:endParaRPr lang="en-GB">
              <a:cs typeface="Arial" charset="0"/>
            </a:endParaRPr>
          </a:p>
        </p:txBody>
      </p:sp>
      <p:sp>
        <p:nvSpPr>
          <p:cNvPr id="8292" name="Text Box 100"/>
          <p:cNvSpPr txBox="1">
            <a:spLocks noChangeArrowheads="1"/>
          </p:cNvSpPr>
          <p:nvPr/>
        </p:nvSpPr>
        <p:spPr bwMode="auto">
          <a:xfrm>
            <a:off x="8161338" y="2892425"/>
            <a:ext cx="8064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a:cs typeface="Arial" charset="0"/>
                <a:hlinkClick r:id="" action="ppaction://macro?name=Carpel"/>
              </a:rPr>
              <a:t>carpel</a:t>
            </a:r>
            <a:endParaRPr lang="en-GB">
              <a:cs typeface="Arial" charset="0"/>
            </a:endParaRPr>
          </a:p>
        </p:txBody>
      </p:sp>
      <p:sp>
        <p:nvSpPr>
          <p:cNvPr id="8294" name="Text Box 102"/>
          <p:cNvSpPr txBox="1">
            <a:spLocks noChangeArrowheads="1"/>
          </p:cNvSpPr>
          <p:nvPr/>
        </p:nvSpPr>
        <p:spPr bwMode="auto">
          <a:xfrm>
            <a:off x="1147763" y="3230563"/>
            <a:ext cx="984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a:cs typeface="Arial" charset="0"/>
                <a:hlinkClick r:id="" action="ppaction://macro?name=Filament"/>
              </a:rPr>
              <a:t>filament</a:t>
            </a:r>
            <a:endParaRPr lang="en-GB">
              <a:cs typeface="Arial" charset="0"/>
            </a:endParaRPr>
          </a:p>
        </p:txBody>
      </p:sp>
      <p:sp>
        <p:nvSpPr>
          <p:cNvPr id="8295" name="AutoShape 103"/>
          <p:cNvSpPr>
            <a:spLocks/>
          </p:cNvSpPr>
          <p:nvPr/>
        </p:nvSpPr>
        <p:spPr bwMode="auto">
          <a:xfrm>
            <a:off x="1079500" y="2578100"/>
            <a:ext cx="71438" cy="1008063"/>
          </a:xfrm>
          <a:prstGeom prst="leftBrace">
            <a:avLst>
              <a:gd name="adj1" fmla="val 117592"/>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8296" name="Text Box 104"/>
          <p:cNvSpPr txBox="1">
            <a:spLocks noChangeArrowheads="1"/>
          </p:cNvSpPr>
          <p:nvPr/>
        </p:nvSpPr>
        <p:spPr bwMode="auto">
          <a:xfrm>
            <a:off x="163513" y="2901950"/>
            <a:ext cx="9334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dirty="0">
                <a:cs typeface="Arial" charset="0"/>
                <a:hlinkClick r:id="" action="ppaction://macro?name=Stamen"/>
              </a:rPr>
              <a:t>stamen</a:t>
            </a:r>
            <a:endParaRPr lang="en-GB" dirty="0">
              <a:cs typeface="Arial" charset="0"/>
            </a:endParaRPr>
          </a:p>
        </p:txBody>
      </p:sp>
      <p:sp>
        <p:nvSpPr>
          <p:cNvPr id="8297" name="Text Box 105"/>
          <p:cNvSpPr txBox="1">
            <a:spLocks noChangeArrowheads="1"/>
          </p:cNvSpPr>
          <p:nvPr/>
        </p:nvSpPr>
        <p:spPr bwMode="auto">
          <a:xfrm>
            <a:off x="912813" y="4537075"/>
            <a:ext cx="6794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a:cs typeface="Arial" charset="0"/>
                <a:hlinkClick r:id="" action="ppaction://macro?name=Petals"/>
              </a:rPr>
              <a:t>petal</a:t>
            </a:r>
            <a:endParaRPr lang="en-GB">
              <a:cs typeface="Arial" charset="0"/>
            </a:endParaRPr>
          </a:p>
        </p:txBody>
      </p:sp>
      <p:sp>
        <p:nvSpPr>
          <p:cNvPr id="8298" name="Text Box 106"/>
          <p:cNvSpPr txBox="1">
            <a:spLocks noChangeArrowheads="1"/>
          </p:cNvSpPr>
          <p:nvPr/>
        </p:nvSpPr>
        <p:spPr bwMode="auto">
          <a:xfrm>
            <a:off x="1638300" y="5132388"/>
            <a:ext cx="730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a:cs typeface="Arial" charset="0"/>
                <a:hlinkClick r:id="" action="ppaction://macro?name=Sepal"/>
              </a:rPr>
              <a:t>sepal</a:t>
            </a:r>
            <a:endParaRPr lang="en-GB">
              <a:cs typeface="Arial" charset="0"/>
            </a:endParaRPr>
          </a:p>
        </p:txBody>
      </p:sp>
      <p:sp>
        <p:nvSpPr>
          <p:cNvPr id="8299" name="Line 107"/>
          <p:cNvSpPr>
            <a:spLocks noChangeShapeType="1"/>
          </p:cNvSpPr>
          <p:nvPr/>
        </p:nvSpPr>
        <p:spPr bwMode="auto">
          <a:xfrm flipH="1" flipV="1">
            <a:off x="4619625" y="4881563"/>
            <a:ext cx="1223963" cy="8636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8300" name="Line 108"/>
          <p:cNvSpPr>
            <a:spLocks noChangeShapeType="1"/>
          </p:cNvSpPr>
          <p:nvPr/>
        </p:nvSpPr>
        <p:spPr bwMode="auto">
          <a:xfrm flipV="1">
            <a:off x="3784600" y="5745163"/>
            <a:ext cx="792163" cy="217487"/>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8301" name="Text Box 109"/>
          <p:cNvSpPr txBox="1">
            <a:spLocks noChangeArrowheads="1"/>
          </p:cNvSpPr>
          <p:nvPr/>
        </p:nvSpPr>
        <p:spPr bwMode="auto">
          <a:xfrm>
            <a:off x="5810250" y="5567363"/>
            <a:ext cx="1238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a:cs typeface="Arial" charset="0"/>
              </a:rPr>
              <a:t>receptacle</a:t>
            </a:r>
          </a:p>
        </p:txBody>
      </p:sp>
      <p:sp>
        <p:nvSpPr>
          <p:cNvPr id="8302" name="Text Box 110"/>
          <p:cNvSpPr txBox="1">
            <a:spLocks noChangeArrowheads="1"/>
          </p:cNvSpPr>
          <p:nvPr/>
        </p:nvSpPr>
        <p:spPr bwMode="auto">
          <a:xfrm>
            <a:off x="2670175" y="5761038"/>
            <a:ext cx="1111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a:cs typeface="Arial" charset="0"/>
              </a:rPr>
              <a:t>peduncle</a:t>
            </a:r>
          </a:p>
        </p:txBody>
      </p:sp>
      <p:sp>
        <p:nvSpPr>
          <p:cNvPr id="8285" name="Line 93"/>
          <p:cNvSpPr>
            <a:spLocks noChangeShapeType="1"/>
          </p:cNvSpPr>
          <p:nvPr/>
        </p:nvSpPr>
        <p:spPr bwMode="auto">
          <a:xfrm>
            <a:off x="2098675" y="3441700"/>
            <a:ext cx="1249363" cy="58738"/>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8284" name="Line 92"/>
          <p:cNvSpPr>
            <a:spLocks noChangeShapeType="1"/>
          </p:cNvSpPr>
          <p:nvPr/>
        </p:nvSpPr>
        <p:spPr bwMode="auto">
          <a:xfrm>
            <a:off x="1908175" y="2708275"/>
            <a:ext cx="1223963" cy="288925"/>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Arial" charset="0"/>
            </a:endParaRPr>
          </a:p>
        </p:txBody>
      </p:sp>
      <p:sp>
        <p:nvSpPr>
          <p:cNvPr id="8293" name="Text Box 101"/>
          <p:cNvSpPr txBox="1">
            <a:spLocks noChangeArrowheads="1"/>
          </p:cNvSpPr>
          <p:nvPr/>
        </p:nvSpPr>
        <p:spPr bwMode="auto">
          <a:xfrm>
            <a:off x="1147763" y="2505075"/>
            <a:ext cx="8318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dirty="0">
                <a:cs typeface="Arial" charset="0"/>
                <a:hlinkClick r:id="" action="ppaction://macro?name=Anther"/>
              </a:rPr>
              <a:t>anther</a:t>
            </a:r>
            <a:endParaRPr lang="en-GB" dirty="0">
              <a:cs typeface="Arial" charset="0"/>
            </a:endParaRPr>
          </a:p>
        </p:txBody>
      </p:sp>
    </p:spTree>
    <p:extLst>
      <p:ext uri="{BB962C8B-B14F-4D97-AF65-F5344CB8AC3E}">
        <p14:creationId xmlns:p14="http://schemas.microsoft.com/office/powerpoint/2010/main" val="23332188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34819" y="279155"/>
            <a:ext cx="3263900" cy="2489200"/>
          </a:xfrm>
          <a:prstGeom prst="rect">
            <a:avLst/>
          </a:prstGeom>
        </p:spPr>
      </p:pic>
      <p:pic>
        <p:nvPicPr>
          <p:cNvPr id="5" name="Picture 4"/>
          <p:cNvPicPr>
            <a:picLocks noChangeAspect="1"/>
          </p:cNvPicPr>
          <p:nvPr/>
        </p:nvPicPr>
        <p:blipFill>
          <a:blip r:embed="rId4"/>
          <a:stretch>
            <a:fillRect/>
          </a:stretch>
        </p:blipFill>
        <p:spPr>
          <a:xfrm>
            <a:off x="3498719" y="279155"/>
            <a:ext cx="1951961" cy="1301307"/>
          </a:xfrm>
          <a:prstGeom prst="rect">
            <a:avLst/>
          </a:prstGeom>
        </p:spPr>
      </p:pic>
      <p:pic>
        <p:nvPicPr>
          <p:cNvPr id="6" name="Picture 5"/>
          <p:cNvPicPr>
            <a:picLocks noChangeAspect="1"/>
          </p:cNvPicPr>
          <p:nvPr/>
        </p:nvPicPr>
        <p:blipFill>
          <a:blip r:embed="rId5"/>
          <a:stretch>
            <a:fillRect/>
          </a:stretch>
        </p:blipFill>
        <p:spPr>
          <a:xfrm>
            <a:off x="3498719" y="1580461"/>
            <a:ext cx="1440408" cy="1225879"/>
          </a:xfrm>
          <a:prstGeom prst="rect">
            <a:avLst/>
          </a:prstGeom>
        </p:spPr>
      </p:pic>
      <p:pic>
        <p:nvPicPr>
          <p:cNvPr id="7" name="Picture 6"/>
          <p:cNvPicPr>
            <a:picLocks noChangeAspect="1"/>
          </p:cNvPicPr>
          <p:nvPr/>
        </p:nvPicPr>
        <p:blipFill>
          <a:blip r:embed="rId6"/>
          <a:stretch>
            <a:fillRect/>
          </a:stretch>
        </p:blipFill>
        <p:spPr>
          <a:xfrm>
            <a:off x="5450680" y="279155"/>
            <a:ext cx="3492500" cy="2489200"/>
          </a:xfrm>
          <a:prstGeom prst="rect">
            <a:avLst/>
          </a:prstGeom>
        </p:spPr>
      </p:pic>
      <p:pic>
        <p:nvPicPr>
          <p:cNvPr id="8" name="Picture 7"/>
          <p:cNvPicPr>
            <a:picLocks noChangeAspect="1"/>
          </p:cNvPicPr>
          <p:nvPr/>
        </p:nvPicPr>
        <p:blipFill>
          <a:blip r:embed="rId7"/>
          <a:stretch>
            <a:fillRect/>
          </a:stretch>
        </p:blipFill>
        <p:spPr>
          <a:xfrm>
            <a:off x="234819" y="2806340"/>
            <a:ext cx="3810000" cy="2159000"/>
          </a:xfrm>
          <a:prstGeom prst="rect">
            <a:avLst/>
          </a:prstGeom>
        </p:spPr>
      </p:pic>
      <p:pic>
        <p:nvPicPr>
          <p:cNvPr id="9" name="Picture 8"/>
          <p:cNvPicPr>
            <a:picLocks noChangeAspect="1"/>
          </p:cNvPicPr>
          <p:nvPr/>
        </p:nvPicPr>
        <p:blipFill>
          <a:blip r:embed="rId8"/>
          <a:stretch>
            <a:fillRect/>
          </a:stretch>
        </p:blipFill>
        <p:spPr>
          <a:xfrm>
            <a:off x="4044820" y="2768355"/>
            <a:ext cx="2301124" cy="3068165"/>
          </a:xfrm>
          <a:prstGeom prst="rect">
            <a:avLst/>
          </a:prstGeom>
        </p:spPr>
      </p:pic>
      <p:pic>
        <p:nvPicPr>
          <p:cNvPr id="10" name="Picture 9"/>
          <p:cNvPicPr>
            <a:picLocks noChangeAspect="1"/>
          </p:cNvPicPr>
          <p:nvPr/>
        </p:nvPicPr>
        <p:blipFill>
          <a:blip r:embed="rId9"/>
          <a:stretch>
            <a:fillRect/>
          </a:stretch>
        </p:blipFill>
        <p:spPr>
          <a:xfrm>
            <a:off x="6325034" y="2768355"/>
            <a:ext cx="2818965" cy="2488710"/>
          </a:xfrm>
          <a:prstGeom prst="rect">
            <a:avLst/>
          </a:prstGeom>
        </p:spPr>
      </p:pic>
      <p:pic>
        <p:nvPicPr>
          <p:cNvPr id="12" name="Picture 11"/>
          <p:cNvPicPr>
            <a:picLocks noChangeAspect="1"/>
          </p:cNvPicPr>
          <p:nvPr/>
        </p:nvPicPr>
        <p:blipFill>
          <a:blip r:embed="rId10"/>
          <a:stretch>
            <a:fillRect/>
          </a:stretch>
        </p:blipFill>
        <p:spPr>
          <a:xfrm>
            <a:off x="374219" y="4965340"/>
            <a:ext cx="2277791" cy="1759705"/>
          </a:xfrm>
          <a:prstGeom prst="rect">
            <a:avLst/>
          </a:prstGeom>
        </p:spPr>
      </p:pic>
      <p:pic>
        <p:nvPicPr>
          <p:cNvPr id="13" name="Picture 12"/>
          <p:cNvPicPr>
            <a:picLocks noChangeAspect="1"/>
          </p:cNvPicPr>
          <p:nvPr/>
        </p:nvPicPr>
        <p:blipFill>
          <a:blip r:embed="rId11"/>
          <a:stretch>
            <a:fillRect/>
          </a:stretch>
        </p:blipFill>
        <p:spPr>
          <a:xfrm>
            <a:off x="6345944" y="5252971"/>
            <a:ext cx="2317420" cy="1605028"/>
          </a:xfrm>
          <a:prstGeom prst="rect">
            <a:avLst/>
          </a:prstGeom>
        </p:spPr>
      </p:pic>
    </p:spTree>
    <p:extLst>
      <p:ext uri="{BB962C8B-B14F-4D97-AF65-F5344CB8AC3E}">
        <p14:creationId xmlns:p14="http://schemas.microsoft.com/office/powerpoint/2010/main" val="40860372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97"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2708275"/>
            <a:ext cx="3600450" cy="3457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0482" name="Rectangle 2"/>
          <p:cNvSpPr>
            <a:spLocks noGrp="1" noChangeArrowheads="1"/>
          </p:cNvSpPr>
          <p:nvPr>
            <p:ph type="title"/>
          </p:nvPr>
        </p:nvSpPr>
        <p:spPr/>
        <p:txBody>
          <a:bodyPr/>
          <a:lstStyle/>
          <a:p>
            <a:pPr eaLnBrk="1" hangingPunct="1">
              <a:defRPr/>
            </a:pPr>
            <a:r>
              <a:rPr lang="en-GB" sz="2800" b="1" dirty="0" smtClean="0"/>
              <a:t>Flower Structure Quiz</a:t>
            </a:r>
          </a:p>
        </p:txBody>
      </p:sp>
      <p:sp>
        <p:nvSpPr>
          <p:cNvPr id="20483" name="Rectangle 3"/>
          <p:cNvSpPr>
            <a:spLocks noGrp="1" noChangeArrowheads="1"/>
          </p:cNvSpPr>
          <p:nvPr>
            <p:ph type="body" idx="1"/>
          </p:nvPr>
        </p:nvSpPr>
        <p:spPr>
          <a:xfrm>
            <a:off x="468313" y="1341438"/>
            <a:ext cx="8229600" cy="1108075"/>
          </a:xfrm>
        </p:spPr>
        <p:txBody>
          <a:bodyPr/>
          <a:lstStyle/>
          <a:p>
            <a:pPr eaLnBrk="1" hangingPunct="1">
              <a:defRPr/>
            </a:pPr>
            <a:r>
              <a:rPr lang="en-GB" sz="2400" dirty="0" smtClean="0"/>
              <a:t>What is the name of the structure labelled X in the diagram?</a:t>
            </a:r>
          </a:p>
        </p:txBody>
      </p:sp>
      <p:sp>
        <p:nvSpPr>
          <p:cNvPr id="20489" name="AutoShape 9">
            <a:hlinkClick r:id="" action="ppaction://macro?name=Wrong" highlightClick="1"/>
          </p:cNvPr>
          <p:cNvSpPr>
            <a:spLocks noChangeArrowheads="1"/>
          </p:cNvSpPr>
          <p:nvPr/>
        </p:nvSpPr>
        <p:spPr bwMode="auto">
          <a:xfrm>
            <a:off x="5076825" y="3692525"/>
            <a:ext cx="3924300" cy="649288"/>
          </a:xfrm>
          <a:prstGeom prst="actionButtonBlank">
            <a:avLst/>
          </a:prstGeom>
          <a:solidFill>
            <a:schemeClr val="accent5">
              <a:lumMod val="40000"/>
              <a:lumOff val="60000"/>
            </a:schemeClr>
          </a:solidFill>
          <a:ln>
            <a:noFill/>
          </a:ln>
          <a:effectLst/>
          <a:extLst/>
        </p:spPr>
        <p:txBody>
          <a:bodyPr wrap="none" anchor="ctr"/>
          <a:lstStyle/>
          <a:p>
            <a:pPr>
              <a:defRPr/>
            </a:pPr>
            <a:r>
              <a:rPr lang="en-GB" sz="2800" dirty="0" smtClean="0">
                <a:cs typeface="Arial" charset="0"/>
              </a:rPr>
              <a:t>B.			sepal</a:t>
            </a:r>
            <a:endParaRPr lang="en-GB" sz="2800" dirty="0">
              <a:cs typeface="Arial" charset="0"/>
            </a:endParaRPr>
          </a:p>
        </p:txBody>
      </p:sp>
      <p:sp>
        <p:nvSpPr>
          <p:cNvPr id="20490" name="AutoShape 10">
            <a:hlinkClick r:id="" action="ppaction://macro?name=Right" highlightClick="1"/>
          </p:cNvPr>
          <p:cNvSpPr>
            <a:spLocks noChangeArrowheads="1"/>
          </p:cNvSpPr>
          <p:nvPr/>
        </p:nvSpPr>
        <p:spPr bwMode="auto">
          <a:xfrm>
            <a:off x="5076825" y="4603750"/>
            <a:ext cx="3887788" cy="649288"/>
          </a:xfrm>
          <a:prstGeom prst="actionButtonBlank">
            <a:avLst/>
          </a:prstGeom>
          <a:solidFill>
            <a:schemeClr val="accent5">
              <a:lumMod val="40000"/>
              <a:lumOff val="60000"/>
            </a:schemeClr>
          </a:solidFill>
          <a:ln>
            <a:noFill/>
          </a:ln>
          <a:effectLst/>
          <a:extLst/>
        </p:spPr>
        <p:txBody>
          <a:bodyPr wrap="none" anchor="ctr"/>
          <a:lstStyle/>
          <a:p>
            <a:pPr>
              <a:defRPr/>
            </a:pPr>
            <a:r>
              <a:rPr lang="en-GB" sz="2800" dirty="0" smtClean="0">
                <a:cs typeface="Arial" charset="0"/>
              </a:rPr>
              <a:t>C.			stamen</a:t>
            </a:r>
            <a:endParaRPr lang="en-GB" sz="2800" dirty="0">
              <a:cs typeface="Arial" charset="0"/>
            </a:endParaRPr>
          </a:p>
        </p:txBody>
      </p:sp>
      <p:sp>
        <p:nvSpPr>
          <p:cNvPr id="20491" name="AutoShape 11">
            <a:hlinkClick r:id="" action="ppaction://macro?name=Wrong" highlightClick="1"/>
          </p:cNvPr>
          <p:cNvSpPr>
            <a:spLocks noChangeArrowheads="1"/>
          </p:cNvSpPr>
          <p:nvPr/>
        </p:nvSpPr>
        <p:spPr bwMode="auto">
          <a:xfrm>
            <a:off x="5076825" y="5516563"/>
            <a:ext cx="3887788" cy="649287"/>
          </a:xfrm>
          <a:prstGeom prst="actionButtonBlank">
            <a:avLst/>
          </a:prstGeom>
          <a:solidFill>
            <a:schemeClr val="accent5">
              <a:lumMod val="40000"/>
              <a:lumOff val="60000"/>
            </a:schemeClr>
          </a:solidFill>
          <a:ln>
            <a:noFill/>
          </a:ln>
          <a:effectLst/>
          <a:extLst/>
        </p:spPr>
        <p:txBody>
          <a:bodyPr wrap="none" anchor="ctr"/>
          <a:lstStyle/>
          <a:p>
            <a:pPr>
              <a:defRPr/>
            </a:pPr>
            <a:r>
              <a:rPr lang="en-GB" sz="2800" dirty="0" smtClean="0">
                <a:cs typeface="Arial" charset="0"/>
              </a:rPr>
              <a:t>D.			peduncle</a:t>
            </a:r>
            <a:endParaRPr lang="en-GB" sz="2800" dirty="0">
              <a:cs typeface="Arial" charset="0"/>
            </a:endParaRPr>
          </a:p>
        </p:txBody>
      </p:sp>
      <p:sp>
        <p:nvSpPr>
          <p:cNvPr id="20492" name="AutoShape 12">
            <a:hlinkClick r:id="" action="ppaction://macro?name=Wrong" highlightClick="1"/>
          </p:cNvPr>
          <p:cNvSpPr>
            <a:spLocks noChangeArrowheads="1"/>
          </p:cNvSpPr>
          <p:nvPr/>
        </p:nvSpPr>
        <p:spPr bwMode="auto">
          <a:xfrm>
            <a:off x="5076825" y="2781300"/>
            <a:ext cx="3887788" cy="649288"/>
          </a:xfrm>
          <a:prstGeom prst="actionButtonBlank">
            <a:avLst/>
          </a:prstGeom>
          <a:solidFill>
            <a:schemeClr val="accent1">
              <a:lumMod val="40000"/>
              <a:lumOff val="60000"/>
            </a:schemeClr>
          </a:solidFill>
          <a:ln>
            <a:noFill/>
          </a:ln>
          <a:effectLst/>
          <a:extLst/>
        </p:spPr>
        <p:txBody>
          <a:bodyPr wrap="none" anchor="ctr"/>
          <a:lstStyle/>
          <a:p>
            <a:pPr>
              <a:defRPr/>
            </a:pPr>
            <a:r>
              <a:rPr lang="en-GB" sz="2800" dirty="0" smtClean="0">
                <a:cs typeface="Arial" charset="0"/>
              </a:rPr>
              <a:t>A.			carpel</a:t>
            </a:r>
            <a:endParaRPr lang="en-GB" sz="2800" dirty="0">
              <a:cs typeface="Arial" charset="0"/>
            </a:endParaRPr>
          </a:p>
        </p:txBody>
      </p:sp>
      <p:sp>
        <p:nvSpPr>
          <p:cNvPr id="20496" name="AutoShape 16"/>
          <p:cNvSpPr>
            <a:spLocks/>
          </p:cNvSpPr>
          <p:nvPr/>
        </p:nvSpPr>
        <p:spPr bwMode="auto">
          <a:xfrm rot="-682004">
            <a:off x="3319463" y="3063875"/>
            <a:ext cx="360362" cy="2881313"/>
          </a:xfrm>
          <a:prstGeom prst="rightBrace">
            <a:avLst>
              <a:gd name="adj1" fmla="val 66630"/>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Arial" charset="0"/>
            </a:endParaRPr>
          </a:p>
        </p:txBody>
      </p:sp>
      <p:sp>
        <p:nvSpPr>
          <p:cNvPr id="20486" name="Text Box 6"/>
          <p:cNvSpPr txBox="1">
            <a:spLocks noChangeArrowheads="1"/>
          </p:cNvSpPr>
          <p:nvPr/>
        </p:nvSpPr>
        <p:spPr bwMode="auto">
          <a:xfrm>
            <a:off x="3708400" y="4221163"/>
            <a:ext cx="387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GB" sz="2400" b="1">
                <a:cs typeface="Arial" charset="0"/>
              </a:rPr>
              <a:t>X</a:t>
            </a:r>
          </a:p>
        </p:txBody>
      </p:sp>
    </p:spTree>
    <p:extLst>
      <p:ext uri="{BB962C8B-B14F-4D97-AF65-F5344CB8AC3E}">
        <p14:creationId xmlns:p14="http://schemas.microsoft.com/office/powerpoint/2010/main" val="489533662"/>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defRPr/>
            </a:pPr>
            <a:r>
              <a:rPr lang="en-GB" sz="2800" b="1" dirty="0" smtClean="0"/>
              <a:t>Flower Structure Quiz</a:t>
            </a:r>
          </a:p>
        </p:txBody>
      </p:sp>
      <p:sp>
        <p:nvSpPr>
          <p:cNvPr id="13315" name="Rectangle 3"/>
          <p:cNvSpPr>
            <a:spLocks noGrp="1" noChangeArrowheads="1"/>
          </p:cNvSpPr>
          <p:nvPr>
            <p:ph type="body" idx="1"/>
          </p:nvPr>
        </p:nvSpPr>
        <p:spPr>
          <a:xfrm>
            <a:off x="468313" y="1268413"/>
            <a:ext cx="8229600" cy="604837"/>
          </a:xfrm>
        </p:spPr>
        <p:txBody>
          <a:bodyPr/>
          <a:lstStyle/>
          <a:p>
            <a:pPr eaLnBrk="1" hangingPunct="1">
              <a:defRPr/>
            </a:pPr>
            <a:r>
              <a:rPr lang="en-GB" sz="2400" smtClean="0"/>
              <a:t>Where is pollen made?</a:t>
            </a:r>
          </a:p>
        </p:txBody>
      </p:sp>
      <p:sp>
        <p:nvSpPr>
          <p:cNvPr id="13318" name="AutoShape 6">
            <a:hlinkClick r:id="" action="ppaction://macro?name=Wrong" highlightClick="1"/>
          </p:cNvPr>
          <p:cNvSpPr>
            <a:spLocks noChangeArrowheads="1"/>
          </p:cNvSpPr>
          <p:nvPr/>
        </p:nvSpPr>
        <p:spPr bwMode="auto">
          <a:xfrm>
            <a:off x="4860925" y="2492375"/>
            <a:ext cx="3887788" cy="649288"/>
          </a:xfrm>
          <a:prstGeom prst="actionButtonBlank">
            <a:avLst/>
          </a:prstGeom>
          <a:solidFill>
            <a:schemeClr val="accent5">
              <a:lumMod val="40000"/>
              <a:lumOff val="60000"/>
            </a:schemeClr>
          </a:solidFill>
          <a:ln>
            <a:noFill/>
          </a:ln>
          <a:effectLst/>
          <a:extLst/>
        </p:spPr>
        <p:txBody>
          <a:bodyPr wrap="none" anchor="ctr"/>
          <a:lstStyle/>
          <a:p>
            <a:pPr>
              <a:defRPr/>
            </a:pPr>
            <a:r>
              <a:rPr lang="en-GB" sz="2800" dirty="0" smtClean="0">
                <a:cs typeface="Arial" charset="0"/>
              </a:rPr>
              <a:t>A.			stigma</a:t>
            </a:r>
            <a:endParaRPr lang="en-GB" sz="2800" dirty="0">
              <a:cs typeface="Arial" charset="0"/>
            </a:endParaRPr>
          </a:p>
        </p:txBody>
      </p:sp>
      <p:sp>
        <p:nvSpPr>
          <p:cNvPr id="13319" name="AutoShape 7">
            <a:hlinkClick r:id="" action="ppaction://macro?name=Wrong" highlightClick="1"/>
          </p:cNvPr>
          <p:cNvSpPr>
            <a:spLocks noChangeArrowheads="1"/>
          </p:cNvSpPr>
          <p:nvPr/>
        </p:nvSpPr>
        <p:spPr bwMode="auto">
          <a:xfrm>
            <a:off x="4860925" y="3308350"/>
            <a:ext cx="3887788" cy="649288"/>
          </a:xfrm>
          <a:prstGeom prst="actionButtonBlank">
            <a:avLst/>
          </a:prstGeom>
          <a:solidFill>
            <a:schemeClr val="accent5">
              <a:lumMod val="40000"/>
              <a:lumOff val="60000"/>
            </a:schemeClr>
          </a:solidFill>
          <a:ln>
            <a:noFill/>
          </a:ln>
          <a:effectLst/>
          <a:extLst/>
        </p:spPr>
        <p:txBody>
          <a:bodyPr wrap="none" anchor="ctr"/>
          <a:lstStyle/>
          <a:p>
            <a:pPr>
              <a:defRPr/>
            </a:pPr>
            <a:r>
              <a:rPr lang="en-GB" sz="2800" dirty="0" smtClean="0">
                <a:cs typeface="Arial" charset="0"/>
              </a:rPr>
              <a:t>B.			sepal</a:t>
            </a:r>
            <a:endParaRPr lang="en-GB" sz="2800" dirty="0">
              <a:cs typeface="Arial" charset="0"/>
            </a:endParaRPr>
          </a:p>
        </p:txBody>
      </p:sp>
      <p:sp>
        <p:nvSpPr>
          <p:cNvPr id="13320" name="AutoShape 8">
            <a:hlinkClick r:id="" action="ppaction://macro?name=Right" highlightClick="1"/>
          </p:cNvPr>
          <p:cNvSpPr>
            <a:spLocks noChangeArrowheads="1"/>
          </p:cNvSpPr>
          <p:nvPr/>
        </p:nvSpPr>
        <p:spPr bwMode="auto">
          <a:xfrm>
            <a:off x="4860925" y="4124325"/>
            <a:ext cx="3887788" cy="649288"/>
          </a:xfrm>
          <a:prstGeom prst="actionButtonBlank">
            <a:avLst/>
          </a:prstGeom>
          <a:solidFill>
            <a:schemeClr val="accent5">
              <a:lumMod val="40000"/>
              <a:lumOff val="60000"/>
            </a:schemeClr>
          </a:solidFill>
          <a:ln>
            <a:noFill/>
          </a:ln>
          <a:effectLst/>
          <a:extLst/>
        </p:spPr>
        <p:txBody>
          <a:bodyPr wrap="none" anchor="ctr"/>
          <a:lstStyle/>
          <a:p>
            <a:pPr>
              <a:defRPr/>
            </a:pPr>
            <a:r>
              <a:rPr lang="en-GB" sz="2800" dirty="0" smtClean="0">
                <a:cs typeface="Arial" charset="0"/>
              </a:rPr>
              <a:t>C.			anther</a:t>
            </a:r>
            <a:endParaRPr lang="en-GB" sz="2800" dirty="0">
              <a:cs typeface="Arial" charset="0"/>
            </a:endParaRPr>
          </a:p>
        </p:txBody>
      </p:sp>
      <p:sp>
        <p:nvSpPr>
          <p:cNvPr id="13321" name="AutoShape 9">
            <a:hlinkClick r:id="" action="ppaction://macro?name=Wrong" highlightClick="1"/>
          </p:cNvPr>
          <p:cNvSpPr>
            <a:spLocks noChangeArrowheads="1"/>
          </p:cNvSpPr>
          <p:nvPr/>
        </p:nvSpPr>
        <p:spPr bwMode="auto">
          <a:xfrm>
            <a:off x="4860925" y="4941888"/>
            <a:ext cx="3887788" cy="649287"/>
          </a:xfrm>
          <a:prstGeom prst="actionButtonBlank">
            <a:avLst/>
          </a:prstGeom>
          <a:solidFill>
            <a:schemeClr val="accent5">
              <a:lumMod val="40000"/>
              <a:lumOff val="60000"/>
            </a:schemeClr>
          </a:solidFill>
          <a:ln>
            <a:noFill/>
          </a:ln>
          <a:effectLst/>
          <a:extLst/>
        </p:spPr>
        <p:txBody>
          <a:bodyPr wrap="none" anchor="ctr"/>
          <a:lstStyle/>
          <a:p>
            <a:pPr>
              <a:defRPr/>
            </a:pPr>
            <a:r>
              <a:rPr lang="en-GB" sz="2800" dirty="0" smtClean="0">
                <a:cs typeface="Arial" charset="0"/>
              </a:rPr>
              <a:t>D.			ovary</a:t>
            </a:r>
            <a:endParaRPr lang="en-GB" sz="2800" dirty="0">
              <a:cs typeface="Arial" charset="0"/>
            </a:endParaRPr>
          </a:p>
        </p:txBody>
      </p:sp>
      <p:pic>
        <p:nvPicPr>
          <p:cNvPr id="13323"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313" y="2473325"/>
            <a:ext cx="4103687"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84337271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251</TotalTime>
  <Words>794</Words>
  <Application>Microsoft Macintosh PowerPoint</Application>
  <PresentationFormat>On-screen Show (4:3)</PresentationFormat>
  <Paragraphs>138</Paragraphs>
  <Slides>27</Slides>
  <Notes>23</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Can you work out what these are trying to say?</vt:lpstr>
      <vt:lpstr>Plant Reproduction</vt:lpstr>
      <vt:lpstr>PowerPoint Presentation</vt:lpstr>
      <vt:lpstr>Sexual Reproduction in Plants</vt:lpstr>
      <vt:lpstr>PowerPoint Presentation</vt:lpstr>
      <vt:lpstr>Structure and function of the flower</vt:lpstr>
      <vt:lpstr>PowerPoint Presentation</vt:lpstr>
      <vt:lpstr>Flower Structure Quiz</vt:lpstr>
      <vt:lpstr>Flower Structure Quiz</vt:lpstr>
      <vt:lpstr>Flower Structure Quiz</vt:lpstr>
      <vt:lpstr>Flower Structure Quiz</vt:lpstr>
      <vt:lpstr>Pollination</vt:lpstr>
      <vt:lpstr>Pollination is the transfer of pollen from the anther to the stigma</vt:lpstr>
      <vt:lpstr>PowerPoint Presentation</vt:lpstr>
      <vt:lpstr>Pollen can be carried between flowers by insects or by wind</vt:lpstr>
      <vt:lpstr>PowerPoint Presentation</vt:lpstr>
      <vt:lpstr>Wind-pollinated flowers are different in structure to insect pollinated flowers as they do not have to attract insects to them but do need to be exposed to the wind.</vt:lpstr>
      <vt:lpstr>Insect-pollinated flowers are adapted to attract insects to enable the transfer of pollen</vt:lpstr>
      <vt:lpstr>PowerPoint Presentation</vt:lpstr>
      <vt:lpstr>Pollination can be self pollination or cross-pollination</vt:lpstr>
      <vt:lpstr>Self-pollination occurs when pollen falls from the anther onto the stigma of the same flower</vt:lpstr>
      <vt:lpstr>Flowers will prevent self-pollination by either  having stigma above stamen or…</vt:lpstr>
      <vt:lpstr>…by having stamen and stigma mature at different times.</vt:lpstr>
      <vt:lpstr>Pollination Quiz</vt:lpstr>
      <vt:lpstr>Pollination Quiz</vt:lpstr>
      <vt:lpstr>Pollination Quiz</vt:lpstr>
      <vt:lpstr>Pollination Quiz</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Plant Reproduction</dc:title>
  <dc:creator>Sarah Preston</dc:creator>
  <cp:lastModifiedBy>Sarah Preston</cp:lastModifiedBy>
  <cp:revision>23</cp:revision>
  <dcterms:created xsi:type="dcterms:W3CDTF">2015-03-12T19:42:27Z</dcterms:created>
  <dcterms:modified xsi:type="dcterms:W3CDTF">2015-03-15T16:17:29Z</dcterms:modified>
</cp:coreProperties>
</file>